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0" r:id="rId2"/>
  </p:sldMasterIdLst>
  <p:notesMasterIdLst>
    <p:notesMasterId r:id="rId60"/>
  </p:notesMasterIdLst>
  <p:sldIdLst>
    <p:sldId id="256" r:id="rId3"/>
    <p:sldId id="258" r:id="rId4"/>
    <p:sldId id="272" r:id="rId5"/>
    <p:sldId id="268" r:id="rId6"/>
    <p:sldId id="267" r:id="rId7"/>
    <p:sldId id="266" r:id="rId8"/>
    <p:sldId id="271" r:id="rId9"/>
    <p:sldId id="269" r:id="rId10"/>
    <p:sldId id="273" r:id="rId11"/>
    <p:sldId id="270" r:id="rId12"/>
    <p:sldId id="274" r:id="rId13"/>
    <p:sldId id="275" r:id="rId14"/>
    <p:sldId id="277" r:id="rId15"/>
    <p:sldId id="276" r:id="rId16"/>
    <p:sldId id="262" r:id="rId17"/>
    <p:sldId id="259" r:id="rId18"/>
    <p:sldId id="260" r:id="rId19"/>
    <p:sldId id="257" r:id="rId20"/>
    <p:sldId id="278" r:id="rId21"/>
    <p:sldId id="261" r:id="rId22"/>
    <p:sldId id="311" r:id="rId23"/>
    <p:sldId id="310" r:id="rId24"/>
    <p:sldId id="265" r:id="rId25"/>
    <p:sldId id="263" r:id="rId26"/>
    <p:sldId id="287" r:id="rId27"/>
    <p:sldId id="264" r:id="rId28"/>
    <p:sldId id="279" r:id="rId29"/>
    <p:sldId id="282" r:id="rId30"/>
    <p:sldId id="283" r:id="rId31"/>
    <p:sldId id="280" r:id="rId32"/>
    <p:sldId id="281" r:id="rId33"/>
    <p:sldId id="286" r:id="rId34"/>
    <p:sldId id="312" r:id="rId35"/>
    <p:sldId id="284" r:id="rId36"/>
    <p:sldId id="285" r:id="rId37"/>
    <p:sldId id="289" r:id="rId38"/>
    <p:sldId id="288" r:id="rId39"/>
    <p:sldId id="296" r:id="rId40"/>
    <p:sldId id="291" r:id="rId41"/>
    <p:sldId id="290" r:id="rId42"/>
    <p:sldId id="297" r:id="rId43"/>
    <p:sldId id="292" r:id="rId44"/>
    <p:sldId id="298" r:id="rId45"/>
    <p:sldId id="301" r:id="rId46"/>
    <p:sldId id="302" r:id="rId47"/>
    <p:sldId id="300" r:id="rId48"/>
    <p:sldId id="313" r:id="rId49"/>
    <p:sldId id="299" r:id="rId50"/>
    <p:sldId id="293" r:id="rId51"/>
    <p:sldId id="303" r:id="rId52"/>
    <p:sldId id="305" r:id="rId53"/>
    <p:sldId id="309" r:id="rId54"/>
    <p:sldId id="306" r:id="rId55"/>
    <p:sldId id="294" r:id="rId56"/>
    <p:sldId id="307" r:id="rId57"/>
    <p:sldId id="295" r:id="rId58"/>
    <p:sldId id="308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65731" autoAdjust="0"/>
  </p:normalViewPr>
  <p:slideViewPr>
    <p:cSldViewPr showGuides="1">
      <p:cViewPr varScale="1">
        <p:scale>
          <a:sx n="122" d="100"/>
          <a:sy n="122" d="100"/>
        </p:scale>
        <p:origin x="95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313C9-1B82-4A0D-8F5A-847D718771D4}" type="datetimeFigureOut">
              <a:rPr lang="en-US" smtClean="0"/>
              <a:t>4/10/2016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2DBD9-3FDF-4D22-A151-D1806027E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85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4572" y="2954215"/>
            <a:ext cx="5788856" cy="5874475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  <a:spcAft>
                <a:spcPts val="300"/>
              </a:spcAft>
            </a:pPr>
            <a:r>
              <a:rPr lang="en-US" sz="1400" b="1" dirty="0"/>
              <a:t>Marquee </a:t>
            </a:r>
            <a:r>
              <a:rPr lang="en-US" sz="1400" b="1" baseline="0" dirty="0"/>
              <a:t>with 3-D perspective rotation</a:t>
            </a:r>
            <a:endParaRPr lang="en-US" sz="1400" b="1" dirty="0"/>
          </a:p>
          <a:p>
            <a:pPr>
              <a:lnSpc>
                <a:spcPct val="85000"/>
              </a:lnSpc>
              <a:spcAft>
                <a:spcPts val="300"/>
              </a:spcAft>
            </a:pPr>
            <a:r>
              <a:rPr lang="en-US" sz="1400" b="0" baseline="0" dirty="0"/>
              <a:t>(Intermediate)</a:t>
            </a:r>
          </a:p>
          <a:p>
            <a:pPr>
              <a:lnSpc>
                <a:spcPct val="85000"/>
              </a:lnSpc>
              <a:spcAft>
                <a:spcPts val="300"/>
              </a:spcAft>
            </a:pPr>
            <a:endParaRPr lang="en-US" sz="1400" b="0" baseline="0" dirty="0"/>
          </a:p>
          <a:p>
            <a:pPr>
              <a:lnSpc>
                <a:spcPct val="85000"/>
              </a:lnSpc>
              <a:spcAft>
                <a:spcPts val="300"/>
              </a:spcAft>
            </a:pPr>
            <a:endParaRPr lang="en-US" sz="1400" b="0" baseline="0" dirty="0"/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reproduce the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dirty="0"/>
              <a:t>On the </a:t>
            </a:r>
            <a:r>
              <a:rPr lang="en-US" sz="1200" b="1" i="0" dirty="0"/>
              <a:t>Home</a:t>
            </a:r>
            <a:r>
              <a:rPr lang="en-US" sz="1200" i="0" dirty="0"/>
              <a:t> tab, in the</a:t>
            </a:r>
            <a:r>
              <a:rPr lang="en-US" sz="1200" i="0" baseline="0" dirty="0"/>
              <a:t> </a:t>
            </a:r>
            <a:r>
              <a:rPr lang="en-US" sz="1200" b="1" i="0" baseline="0" dirty="0"/>
              <a:t>Slides</a:t>
            </a:r>
            <a:r>
              <a:rPr lang="en-US" sz="1200" i="0" baseline="0" dirty="0"/>
              <a:t> group, click </a:t>
            </a:r>
            <a:r>
              <a:rPr lang="en-US" sz="1200" b="1" i="0" baseline="0" dirty="0"/>
              <a:t>Layout</a:t>
            </a:r>
            <a:r>
              <a:rPr lang="en-US" sz="1200" i="0" baseline="0" dirty="0"/>
              <a:t>, and then click </a:t>
            </a:r>
            <a:r>
              <a:rPr lang="en-US" sz="1200" b="1" i="0" baseline="0" dirty="0"/>
              <a:t>Blank</a:t>
            </a:r>
            <a:r>
              <a:rPr lang="en-US" sz="1200" i="0" baseline="0" dirty="0"/>
              <a:t>.</a:t>
            </a:r>
            <a:endParaRPr lang="en-US" sz="1200" i="0" dirty="0"/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(first option from the left). On the slide, drag to draw a rectangle.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Height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3.12”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Width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7.67”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rectangle,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Edit Text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/>
              <a:t>Enter text in the text box, and then select the text. O</a:t>
            </a:r>
            <a:r>
              <a:rPr lang="en-US" sz="1200" i="0" dirty="0"/>
              <a:t>n the </a:t>
            </a:r>
            <a:r>
              <a:rPr lang="en-US" sz="1200" b="1" i="0" dirty="0"/>
              <a:t>Home</a:t>
            </a:r>
            <a:r>
              <a:rPr lang="en-US" sz="1200" i="0" baseline="0" dirty="0"/>
              <a:t> tab, in the </a:t>
            </a:r>
            <a:r>
              <a:rPr lang="en-US" sz="1200" b="1" i="0" baseline="0" dirty="0"/>
              <a:t>Font</a:t>
            </a:r>
            <a:r>
              <a:rPr lang="en-US" sz="1200" i="0" baseline="0" dirty="0"/>
              <a:t> group, select </a:t>
            </a:r>
            <a:r>
              <a:rPr lang="en-US" sz="1200" b="1" dirty="0"/>
              <a:t>Franklin Gothic Medium </a:t>
            </a:r>
            <a:r>
              <a:rPr lang="en-US" sz="1200" i="0" baseline="0" dirty="0"/>
              <a:t>from the </a:t>
            </a:r>
            <a:r>
              <a:rPr lang="en-US" sz="1200" b="1" i="0" baseline="0" dirty="0"/>
              <a:t>Font</a:t>
            </a:r>
            <a:r>
              <a:rPr lang="en-US" sz="1200" i="0" baseline="0" dirty="0"/>
              <a:t> list, enter </a:t>
            </a:r>
            <a:r>
              <a:rPr lang="en-US" sz="1200" b="1" i="0" baseline="0" dirty="0"/>
              <a:t>50</a:t>
            </a:r>
            <a:r>
              <a:rPr lang="en-US" sz="1200" i="0" baseline="0" dirty="0"/>
              <a:t> in the </a:t>
            </a:r>
            <a:r>
              <a:rPr lang="en-US" sz="1200" b="1" i="0" baseline="0" dirty="0"/>
              <a:t>Font Size </a:t>
            </a:r>
            <a:r>
              <a:rPr lang="en-US" sz="1200" b="0" i="0" baseline="0" dirty="0"/>
              <a:t>box</a:t>
            </a:r>
            <a:r>
              <a:rPr lang="en-US" sz="1200" i="0" baseline="0" dirty="0"/>
              <a:t>, and then click </a:t>
            </a:r>
            <a:r>
              <a:rPr lang="en-US" sz="1200" b="1" i="0" baseline="0" dirty="0"/>
              <a:t>Bold</a:t>
            </a:r>
            <a:r>
              <a:rPr lang="en-US" sz="1200" i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/>
              <a:t>On the </a:t>
            </a:r>
            <a:r>
              <a:rPr lang="en-US" sz="1200" b="1" i="0" baseline="0" dirty="0"/>
              <a:t>Home</a:t>
            </a:r>
            <a:r>
              <a:rPr lang="en-US" sz="1200" i="0" baseline="0" dirty="0"/>
              <a:t> tab, in the </a:t>
            </a:r>
            <a:r>
              <a:rPr lang="en-US" sz="1200" b="1" i="0" baseline="0" dirty="0"/>
              <a:t>Paragraph</a:t>
            </a:r>
            <a:r>
              <a:rPr lang="en-US" sz="1200" i="0" baseline="0" dirty="0"/>
              <a:t> group, click </a:t>
            </a:r>
            <a:r>
              <a:rPr lang="en-US" sz="1200" b="1" i="0" baseline="0" dirty="0"/>
              <a:t>Center</a:t>
            </a:r>
            <a:r>
              <a:rPr lang="en-US" sz="1200" i="0" baseline="0" dirty="0"/>
              <a:t> to center the text in the text box.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WordArt Styles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Gradients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Text Effects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 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left pane, select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 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Down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90°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three stops appear in the drop-down list.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sz="1200" dirty="0"/>
              <a:t>Click the button next to </a:t>
            </a:r>
            <a:r>
              <a:rPr lang="en-US" sz="1200" b="1" dirty="0"/>
              <a:t>Color</a:t>
            </a:r>
            <a:r>
              <a:rPr lang="en-US" sz="1200" dirty="0"/>
              <a:t>, click </a:t>
            </a:r>
            <a:r>
              <a:rPr lang="en-US" sz="1200" b="1" dirty="0"/>
              <a:t>More Colors</a:t>
            </a:r>
            <a:r>
              <a:rPr lang="en-US" sz="1200" dirty="0"/>
              <a:t>, and then in the </a:t>
            </a:r>
            <a:r>
              <a:rPr lang="en-US" sz="1200" b="1" dirty="0"/>
              <a:t>Colors</a:t>
            </a:r>
            <a:r>
              <a:rPr lang="en-US" sz="1200" dirty="0"/>
              <a:t> dialog box, on the </a:t>
            </a:r>
            <a:r>
              <a:rPr lang="en-US" sz="1200" b="1" dirty="0"/>
              <a:t>Custom</a:t>
            </a:r>
            <a:r>
              <a:rPr lang="en-US" sz="1200" dirty="0"/>
              <a:t> tab, enter values for Red: </a:t>
            </a:r>
            <a:r>
              <a:rPr lang="en-US" sz="1200" b="1" dirty="0"/>
              <a:t>80</a:t>
            </a:r>
            <a:r>
              <a:rPr lang="en-US" sz="1200" dirty="0"/>
              <a:t>, Green: </a:t>
            </a:r>
            <a:r>
              <a:rPr lang="en-US" sz="1200" b="1" dirty="0"/>
              <a:t>80</a:t>
            </a:r>
            <a:r>
              <a:rPr lang="en-US" sz="1200" dirty="0"/>
              <a:t>, Blue: </a:t>
            </a:r>
            <a:r>
              <a:rPr lang="en-US" sz="1200" b="1" dirty="0"/>
              <a:t>80</a:t>
            </a:r>
            <a:r>
              <a:rPr lang="en-US" sz="1200" dirty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49%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sz="1200" dirty="0"/>
              <a:t>Click the button next to </a:t>
            </a:r>
            <a:r>
              <a:rPr lang="en-US" sz="1200" b="1" dirty="0"/>
              <a:t>Color</a:t>
            </a:r>
            <a:r>
              <a:rPr lang="en-US" sz="1200" dirty="0"/>
              <a:t>, click </a:t>
            </a:r>
            <a:r>
              <a:rPr lang="en-US" sz="1200" b="1" dirty="0"/>
              <a:t>More Colors</a:t>
            </a:r>
            <a:r>
              <a:rPr lang="en-US" sz="1200" dirty="0"/>
              <a:t>, and then in the </a:t>
            </a:r>
            <a:r>
              <a:rPr lang="en-US" sz="1200" b="1" dirty="0"/>
              <a:t>Colors</a:t>
            </a:r>
            <a:r>
              <a:rPr lang="en-US" sz="1200" dirty="0"/>
              <a:t> dialog box, on the </a:t>
            </a:r>
            <a:r>
              <a:rPr lang="en-US" sz="1200" b="1" dirty="0"/>
              <a:t>Custom</a:t>
            </a:r>
            <a:r>
              <a:rPr lang="en-US" sz="1200" dirty="0"/>
              <a:t> tab, enter values for Red: </a:t>
            </a:r>
            <a:r>
              <a:rPr lang="en-US" sz="1200" b="1" dirty="0"/>
              <a:t>89</a:t>
            </a:r>
            <a:r>
              <a:rPr lang="en-US" sz="1200" dirty="0"/>
              <a:t>, Green: </a:t>
            </a:r>
            <a:r>
              <a:rPr lang="en-US" sz="1200" b="1" dirty="0"/>
              <a:t>89</a:t>
            </a:r>
            <a:r>
              <a:rPr lang="en-US" sz="1200" dirty="0"/>
              <a:t>, Blue: </a:t>
            </a:r>
            <a:r>
              <a:rPr lang="en-US" sz="1200" b="1" dirty="0"/>
              <a:t>89</a:t>
            </a:r>
            <a:r>
              <a:rPr lang="en-US" sz="1200" dirty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last stop in the slider,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Black, Text 1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(first row, second option from the left).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Text Effects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pane.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click the button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Outer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Offset Center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 row, second option from the left)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Rounded Rectangle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 option from the left). On the slide, drag to draw a rounded rectangle.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rounded rectangle. 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Height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3.12”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Width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7.67”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the yellow diamond adjustment handle at the top of the rounded rectangle to adjust the amount of rounding on the corners.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Styles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Gradients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left pane, select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Right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fourth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0°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in the slider.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Also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(first row, first option from the left).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last stop in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White, Background 1, Darker 25% 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(fourth row, first option from the left).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Shape Effects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left pane.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select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rounded rectangle.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duplicate rounded rectangle.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first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Weight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Lines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Style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left pane, and then do the following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Style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Width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 pt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Dash type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Round Dot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 option from the top).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 type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list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select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Round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Effects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Glow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Glow Variations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Accent color 1, 11 pt glow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row, first option from the left).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Glow Colors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Custom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255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233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Blue: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33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Height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3.53”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Width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8.05”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(first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Press and hold SHIFT to constrain to a straight, horizontal line, and then drag to draw a horizontal line on the slide.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line.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Width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7.67”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Black, Text 1, Lighter 50%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 row, second option from the left).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Weight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1/2 pt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line.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Repeat the process for a total of eight straight lines.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Editing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 Pane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 and Visibility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select the first rectangle that contains text.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Bring to Front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 and Visibility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press and hold CTRL and select all three rectangle objects.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each of the straight lines onto the gradient-filled rectangle, spacing them vertically as evenly as possible.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 and Visibility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press and hold CTRL and select all eight straight connector objects (the lines).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Selected Objects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Distribute Vertically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Press CTRL+A to select all of the objects on the slide.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group. On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Effects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3-D Rotation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Perspective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Perspective Right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third option from the left).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the group slightly to the right on the slide to position it in the center. 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</a:t>
            </a:r>
          </a:p>
          <a:p>
            <a:r>
              <a:rPr lang="en-US" sz="1200" baseline="0" dirty="0"/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Down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the left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four stops appear in the slider.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stop in the slider,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Colors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dirty="0">
                <a:solidFill>
                  <a:schemeClr val="accent6"/>
                </a:solidFill>
              </a:rPr>
              <a:t>Dark Blue, Text 2 </a:t>
            </a:r>
            <a:r>
              <a:rPr lang="en-US" sz="1200" b="0" dirty="0">
                <a:solidFill>
                  <a:schemeClr val="accent6"/>
                </a:solidFill>
              </a:rPr>
              <a:t>(first row, fourth option from the left).</a:t>
            </a:r>
            <a:endParaRPr lang="en-US" sz="1200" b="1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stop in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Colors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Black, Text 1, Lighter 5% 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(sixth row, second option from the left).</a:t>
            </a:r>
            <a:endParaRPr lang="en-US" sz="1200" dirty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85%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Colors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Black, Text 1, Lighter 5% 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(sixth row, second option from the left).</a:t>
            </a:r>
            <a:endParaRPr lang="en-US" sz="1200" dirty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last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Colors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Dark Blue, Text 2 </a:t>
            </a:r>
            <a:r>
              <a:rPr lang="en-US" sz="1200" b="0" dirty="0">
                <a:solidFill>
                  <a:schemeClr val="accent6"/>
                </a:solidFill>
              </a:rPr>
              <a:t>(first row, fourth option from the left).</a:t>
            </a:r>
            <a:endParaRPr lang="en-US" sz="1200" b="0" dirty="0"/>
          </a:p>
          <a:p>
            <a:pPr>
              <a:lnSpc>
                <a:spcPct val="85000"/>
              </a:lnSpc>
              <a:spcAft>
                <a:spcPts val="300"/>
              </a:spcAft>
            </a:pPr>
            <a:endParaRPr lang="en-US" sz="1400" b="0" baseline="0" dirty="0"/>
          </a:p>
        </p:txBody>
      </p:sp>
    </p:spTree>
    <p:extLst>
      <p:ext uri="{BB962C8B-B14F-4D97-AF65-F5344CB8AC3E}">
        <p14:creationId xmlns:p14="http://schemas.microsoft.com/office/powerpoint/2010/main" val="1513514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4572" y="2954215"/>
            <a:ext cx="5788856" cy="5874475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  <a:spcAft>
                <a:spcPts val="300"/>
              </a:spcAft>
            </a:pPr>
            <a:r>
              <a:rPr lang="en-US" sz="1400" b="1" dirty="0"/>
              <a:t>Marquee </a:t>
            </a:r>
            <a:r>
              <a:rPr lang="en-US" sz="1400" b="1" baseline="0" dirty="0"/>
              <a:t>with 3-D perspective rotation</a:t>
            </a:r>
            <a:endParaRPr lang="en-US" sz="1400" b="1" dirty="0"/>
          </a:p>
          <a:p>
            <a:pPr>
              <a:lnSpc>
                <a:spcPct val="85000"/>
              </a:lnSpc>
              <a:spcAft>
                <a:spcPts val="300"/>
              </a:spcAft>
            </a:pPr>
            <a:r>
              <a:rPr lang="en-US" sz="1400" b="0" baseline="0" dirty="0"/>
              <a:t>(Intermediate)</a:t>
            </a:r>
          </a:p>
          <a:p>
            <a:pPr>
              <a:lnSpc>
                <a:spcPct val="85000"/>
              </a:lnSpc>
              <a:spcAft>
                <a:spcPts val="300"/>
              </a:spcAft>
            </a:pPr>
            <a:endParaRPr lang="en-US" sz="1400" b="0" baseline="0" dirty="0"/>
          </a:p>
          <a:p>
            <a:pPr>
              <a:lnSpc>
                <a:spcPct val="85000"/>
              </a:lnSpc>
              <a:spcAft>
                <a:spcPts val="300"/>
              </a:spcAft>
            </a:pPr>
            <a:endParaRPr lang="en-US" sz="1400" b="0" baseline="0" dirty="0"/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reproduce the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dirty="0"/>
              <a:t>On the </a:t>
            </a:r>
            <a:r>
              <a:rPr lang="en-US" sz="1200" b="1" i="0" dirty="0"/>
              <a:t>Home</a:t>
            </a:r>
            <a:r>
              <a:rPr lang="en-US" sz="1200" i="0" dirty="0"/>
              <a:t> tab, in the</a:t>
            </a:r>
            <a:r>
              <a:rPr lang="en-US" sz="1200" i="0" baseline="0" dirty="0"/>
              <a:t> </a:t>
            </a:r>
            <a:r>
              <a:rPr lang="en-US" sz="1200" b="1" i="0" baseline="0" dirty="0"/>
              <a:t>Slides</a:t>
            </a:r>
            <a:r>
              <a:rPr lang="en-US" sz="1200" i="0" baseline="0" dirty="0"/>
              <a:t> group, click </a:t>
            </a:r>
            <a:r>
              <a:rPr lang="en-US" sz="1200" b="1" i="0" baseline="0" dirty="0"/>
              <a:t>Layout</a:t>
            </a:r>
            <a:r>
              <a:rPr lang="en-US" sz="1200" i="0" baseline="0" dirty="0"/>
              <a:t>, and then click </a:t>
            </a:r>
            <a:r>
              <a:rPr lang="en-US" sz="1200" b="1" i="0" baseline="0" dirty="0"/>
              <a:t>Blank</a:t>
            </a:r>
            <a:r>
              <a:rPr lang="en-US" sz="1200" i="0" baseline="0" dirty="0"/>
              <a:t>.</a:t>
            </a:r>
            <a:endParaRPr lang="en-US" sz="1200" i="0" dirty="0"/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(first option from the left). On the slide, drag to draw a rectangle.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Height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3.12”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Width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7.67”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rectangle,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Edit Text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/>
              <a:t>Enter text in the text box, and then select the text. O</a:t>
            </a:r>
            <a:r>
              <a:rPr lang="en-US" sz="1200" i="0" dirty="0"/>
              <a:t>n the </a:t>
            </a:r>
            <a:r>
              <a:rPr lang="en-US" sz="1200" b="1" i="0" dirty="0"/>
              <a:t>Home</a:t>
            </a:r>
            <a:r>
              <a:rPr lang="en-US" sz="1200" i="0" baseline="0" dirty="0"/>
              <a:t> tab, in the </a:t>
            </a:r>
            <a:r>
              <a:rPr lang="en-US" sz="1200" b="1" i="0" baseline="0" dirty="0"/>
              <a:t>Font</a:t>
            </a:r>
            <a:r>
              <a:rPr lang="en-US" sz="1200" i="0" baseline="0" dirty="0"/>
              <a:t> group, select </a:t>
            </a:r>
            <a:r>
              <a:rPr lang="en-US" sz="1200" b="1" dirty="0"/>
              <a:t>Franklin Gothic Medium </a:t>
            </a:r>
            <a:r>
              <a:rPr lang="en-US" sz="1200" i="0" baseline="0" dirty="0"/>
              <a:t>from the </a:t>
            </a:r>
            <a:r>
              <a:rPr lang="en-US" sz="1200" b="1" i="0" baseline="0" dirty="0"/>
              <a:t>Font</a:t>
            </a:r>
            <a:r>
              <a:rPr lang="en-US" sz="1200" i="0" baseline="0" dirty="0"/>
              <a:t> list, enter </a:t>
            </a:r>
            <a:r>
              <a:rPr lang="en-US" sz="1200" b="1" i="0" baseline="0" dirty="0"/>
              <a:t>50</a:t>
            </a:r>
            <a:r>
              <a:rPr lang="en-US" sz="1200" i="0" baseline="0" dirty="0"/>
              <a:t> in the </a:t>
            </a:r>
            <a:r>
              <a:rPr lang="en-US" sz="1200" b="1" i="0" baseline="0" dirty="0"/>
              <a:t>Font Size </a:t>
            </a:r>
            <a:r>
              <a:rPr lang="en-US" sz="1200" b="0" i="0" baseline="0" dirty="0"/>
              <a:t>box</a:t>
            </a:r>
            <a:r>
              <a:rPr lang="en-US" sz="1200" i="0" baseline="0" dirty="0"/>
              <a:t>, and then click </a:t>
            </a:r>
            <a:r>
              <a:rPr lang="en-US" sz="1200" b="1" i="0" baseline="0" dirty="0"/>
              <a:t>Bold</a:t>
            </a:r>
            <a:r>
              <a:rPr lang="en-US" sz="1200" i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/>
              <a:t>On the </a:t>
            </a:r>
            <a:r>
              <a:rPr lang="en-US" sz="1200" b="1" i="0" baseline="0" dirty="0"/>
              <a:t>Home</a:t>
            </a:r>
            <a:r>
              <a:rPr lang="en-US" sz="1200" i="0" baseline="0" dirty="0"/>
              <a:t> tab, in the </a:t>
            </a:r>
            <a:r>
              <a:rPr lang="en-US" sz="1200" b="1" i="0" baseline="0" dirty="0"/>
              <a:t>Paragraph</a:t>
            </a:r>
            <a:r>
              <a:rPr lang="en-US" sz="1200" i="0" baseline="0" dirty="0"/>
              <a:t> group, click </a:t>
            </a:r>
            <a:r>
              <a:rPr lang="en-US" sz="1200" b="1" i="0" baseline="0" dirty="0"/>
              <a:t>Center</a:t>
            </a:r>
            <a:r>
              <a:rPr lang="en-US" sz="1200" i="0" baseline="0" dirty="0"/>
              <a:t> to center the text in the text box.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WordArt Styles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Gradients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Text Effects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 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left pane, select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 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Down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90°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three stops appear in the drop-down list.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sz="1200" dirty="0"/>
              <a:t>Click the button next to </a:t>
            </a:r>
            <a:r>
              <a:rPr lang="en-US" sz="1200" b="1" dirty="0"/>
              <a:t>Color</a:t>
            </a:r>
            <a:r>
              <a:rPr lang="en-US" sz="1200" dirty="0"/>
              <a:t>, click </a:t>
            </a:r>
            <a:r>
              <a:rPr lang="en-US" sz="1200" b="1" dirty="0"/>
              <a:t>More Colors</a:t>
            </a:r>
            <a:r>
              <a:rPr lang="en-US" sz="1200" dirty="0"/>
              <a:t>, and then in the </a:t>
            </a:r>
            <a:r>
              <a:rPr lang="en-US" sz="1200" b="1" dirty="0"/>
              <a:t>Colors</a:t>
            </a:r>
            <a:r>
              <a:rPr lang="en-US" sz="1200" dirty="0"/>
              <a:t> dialog box, on the </a:t>
            </a:r>
            <a:r>
              <a:rPr lang="en-US" sz="1200" b="1" dirty="0"/>
              <a:t>Custom</a:t>
            </a:r>
            <a:r>
              <a:rPr lang="en-US" sz="1200" dirty="0"/>
              <a:t> tab, enter values for Red: </a:t>
            </a:r>
            <a:r>
              <a:rPr lang="en-US" sz="1200" b="1" dirty="0"/>
              <a:t>80</a:t>
            </a:r>
            <a:r>
              <a:rPr lang="en-US" sz="1200" dirty="0"/>
              <a:t>, Green: </a:t>
            </a:r>
            <a:r>
              <a:rPr lang="en-US" sz="1200" b="1" dirty="0"/>
              <a:t>80</a:t>
            </a:r>
            <a:r>
              <a:rPr lang="en-US" sz="1200" dirty="0"/>
              <a:t>, Blue: </a:t>
            </a:r>
            <a:r>
              <a:rPr lang="en-US" sz="1200" b="1" dirty="0"/>
              <a:t>80</a:t>
            </a:r>
            <a:r>
              <a:rPr lang="en-US" sz="1200" dirty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49%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sz="1200" dirty="0"/>
              <a:t>Click the button next to </a:t>
            </a:r>
            <a:r>
              <a:rPr lang="en-US" sz="1200" b="1" dirty="0"/>
              <a:t>Color</a:t>
            </a:r>
            <a:r>
              <a:rPr lang="en-US" sz="1200" dirty="0"/>
              <a:t>, click </a:t>
            </a:r>
            <a:r>
              <a:rPr lang="en-US" sz="1200" b="1" dirty="0"/>
              <a:t>More Colors</a:t>
            </a:r>
            <a:r>
              <a:rPr lang="en-US" sz="1200" dirty="0"/>
              <a:t>, and then in the </a:t>
            </a:r>
            <a:r>
              <a:rPr lang="en-US" sz="1200" b="1" dirty="0"/>
              <a:t>Colors</a:t>
            </a:r>
            <a:r>
              <a:rPr lang="en-US" sz="1200" dirty="0"/>
              <a:t> dialog box, on the </a:t>
            </a:r>
            <a:r>
              <a:rPr lang="en-US" sz="1200" b="1" dirty="0"/>
              <a:t>Custom</a:t>
            </a:r>
            <a:r>
              <a:rPr lang="en-US" sz="1200" dirty="0"/>
              <a:t> tab, enter values for Red: </a:t>
            </a:r>
            <a:r>
              <a:rPr lang="en-US" sz="1200" b="1" dirty="0"/>
              <a:t>89</a:t>
            </a:r>
            <a:r>
              <a:rPr lang="en-US" sz="1200" dirty="0"/>
              <a:t>, Green: </a:t>
            </a:r>
            <a:r>
              <a:rPr lang="en-US" sz="1200" b="1" dirty="0"/>
              <a:t>89</a:t>
            </a:r>
            <a:r>
              <a:rPr lang="en-US" sz="1200" dirty="0"/>
              <a:t>, Blue: </a:t>
            </a:r>
            <a:r>
              <a:rPr lang="en-US" sz="1200" b="1" dirty="0"/>
              <a:t>89</a:t>
            </a:r>
            <a:r>
              <a:rPr lang="en-US" sz="1200" dirty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last stop in the slider,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Black, Text 1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(first row, second option from the left).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Text Effects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pane.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click the button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Outer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Offset Center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 row, second option from the left)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Rounded Rectangle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 option from the left). On the slide, drag to draw a rounded rectangle.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rounded rectangle. 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Height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3.12”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Width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7.67”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the yellow diamond adjustment handle at the top of the rounded rectangle to adjust the amount of rounding on the corners.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Styles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Gradients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left pane, select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Right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fourth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0°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in the slider.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Also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(first row, first option from the left).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last stop in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White, Background 1, Darker 25% 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(fourth row, first option from the left).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Shape Effects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left pane.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select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rounded rectangle.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duplicate rounded rectangle.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first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Weight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Lines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Style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left pane, and then do the following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Style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Width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 pt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Dash type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Round Dot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 option from the top).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 type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list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select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Round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Effects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Glow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Glow Variations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Accent color 1, 11 pt glow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row, first option from the left).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Glow Colors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Custom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255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233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Blue: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33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Height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3.53”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Width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8.05”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(first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Press and hold SHIFT to constrain to a straight, horizontal line, and then drag to draw a horizontal line on the slide.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line.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Width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7.67”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Black, Text 1, Lighter 50%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 row, second option from the left).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Weight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1/2 pt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line.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Repeat the process for a total of eight straight lines.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Editing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 Pane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 and Visibility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select the first rectangle that contains text.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Bring to Front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 and Visibility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press and hold CTRL and select all three rectangle objects.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each of the straight lines onto the gradient-filled rectangle, spacing them vertically as evenly as possible.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 and Visibility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press and hold CTRL and select all eight straight connector objects (the lines).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Selected Objects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Distribute Vertically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Press CTRL+A to select all of the objects on the slide.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group. On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Effects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3-D Rotation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Perspective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Perspective Right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third option from the left).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the group slightly to the right on the slide to position it in the center. 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</a:t>
            </a:r>
          </a:p>
          <a:p>
            <a:r>
              <a:rPr lang="en-US" sz="1200" baseline="0" dirty="0"/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Down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the left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four stops appear in the slider.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stop in the slider,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Colors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dirty="0">
                <a:solidFill>
                  <a:schemeClr val="accent6"/>
                </a:solidFill>
              </a:rPr>
              <a:t>Dark Blue, Text 2 </a:t>
            </a:r>
            <a:r>
              <a:rPr lang="en-US" sz="1200" b="0" dirty="0">
                <a:solidFill>
                  <a:schemeClr val="accent6"/>
                </a:solidFill>
              </a:rPr>
              <a:t>(first row, fourth option from the left).</a:t>
            </a:r>
            <a:endParaRPr lang="en-US" sz="1200" b="1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stop in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Colors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Black, Text 1, Lighter 5% 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(sixth row, second option from the left).</a:t>
            </a:r>
            <a:endParaRPr lang="en-US" sz="1200" dirty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85%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Colors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Black, Text 1, Lighter 5% 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(sixth row, second option from the left).</a:t>
            </a:r>
            <a:endParaRPr lang="en-US" sz="1200" dirty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last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Colors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Dark Blue, Text 2 </a:t>
            </a:r>
            <a:r>
              <a:rPr lang="en-US" sz="1200" b="0" dirty="0">
                <a:solidFill>
                  <a:schemeClr val="accent6"/>
                </a:solidFill>
              </a:rPr>
              <a:t>(first row, fourth option from the left).</a:t>
            </a:r>
            <a:endParaRPr lang="en-US" sz="1200" b="0" dirty="0"/>
          </a:p>
          <a:p>
            <a:pPr>
              <a:lnSpc>
                <a:spcPct val="85000"/>
              </a:lnSpc>
              <a:spcAft>
                <a:spcPts val="300"/>
              </a:spcAft>
            </a:pPr>
            <a:endParaRPr lang="en-US" sz="1400" b="0" baseline="0" dirty="0"/>
          </a:p>
        </p:txBody>
      </p:sp>
    </p:spTree>
    <p:extLst>
      <p:ext uri="{BB962C8B-B14F-4D97-AF65-F5344CB8AC3E}">
        <p14:creationId xmlns:p14="http://schemas.microsoft.com/office/powerpoint/2010/main" val="3964482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4572" y="2954215"/>
            <a:ext cx="5788856" cy="5874475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  <a:spcAft>
                <a:spcPts val="300"/>
              </a:spcAft>
            </a:pPr>
            <a:r>
              <a:rPr lang="en-US" sz="1400" b="1" dirty="0"/>
              <a:t>Marquee </a:t>
            </a:r>
            <a:r>
              <a:rPr lang="en-US" sz="1400" b="1" baseline="0" dirty="0"/>
              <a:t>with 3-D perspective rotation</a:t>
            </a:r>
            <a:endParaRPr lang="en-US" sz="1400" b="1" dirty="0"/>
          </a:p>
          <a:p>
            <a:pPr>
              <a:lnSpc>
                <a:spcPct val="85000"/>
              </a:lnSpc>
              <a:spcAft>
                <a:spcPts val="300"/>
              </a:spcAft>
            </a:pPr>
            <a:r>
              <a:rPr lang="en-US" sz="1400" b="0" baseline="0" dirty="0"/>
              <a:t>(Intermediate)</a:t>
            </a:r>
          </a:p>
          <a:p>
            <a:pPr>
              <a:lnSpc>
                <a:spcPct val="85000"/>
              </a:lnSpc>
              <a:spcAft>
                <a:spcPts val="300"/>
              </a:spcAft>
            </a:pPr>
            <a:endParaRPr lang="en-US" sz="1400" b="0" baseline="0" dirty="0"/>
          </a:p>
          <a:p>
            <a:pPr>
              <a:lnSpc>
                <a:spcPct val="85000"/>
              </a:lnSpc>
              <a:spcAft>
                <a:spcPts val="300"/>
              </a:spcAft>
            </a:pPr>
            <a:endParaRPr lang="en-US" sz="1400" b="0" baseline="0" dirty="0"/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reproduce the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dirty="0"/>
              <a:t>On the </a:t>
            </a:r>
            <a:r>
              <a:rPr lang="en-US" sz="1200" b="1" i="0" dirty="0"/>
              <a:t>Home</a:t>
            </a:r>
            <a:r>
              <a:rPr lang="en-US" sz="1200" i="0" dirty="0"/>
              <a:t> tab, in the</a:t>
            </a:r>
            <a:r>
              <a:rPr lang="en-US" sz="1200" i="0" baseline="0" dirty="0"/>
              <a:t> </a:t>
            </a:r>
            <a:r>
              <a:rPr lang="en-US" sz="1200" b="1" i="0" baseline="0" dirty="0"/>
              <a:t>Slides</a:t>
            </a:r>
            <a:r>
              <a:rPr lang="en-US" sz="1200" i="0" baseline="0" dirty="0"/>
              <a:t> group, click </a:t>
            </a:r>
            <a:r>
              <a:rPr lang="en-US" sz="1200" b="1" i="0" baseline="0" dirty="0"/>
              <a:t>Layout</a:t>
            </a:r>
            <a:r>
              <a:rPr lang="en-US" sz="1200" i="0" baseline="0" dirty="0"/>
              <a:t>, and then click </a:t>
            </a:r>
            <a:r>
              <a:rPr lang="en-US" sz="1200" b="1" i="0" baseline="0" dirty="0"/>
              <a:t>Blank</a:t>
            </a:r>
            <a:r>
              <a:rPr lang="en-US" sz="1200" i="0" baseline="0" dirty="0"/>
              <a:t>.</a:t>
            </a:r>
            <a:endParaRPr lang="en-US" sz="1200" i="0" dirty="0"/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(first option from the left). On the slide, drag to draw a rectangle.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Height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3.12”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Width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7.67”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rectangle,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Edit Text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/>
              <a:t>Enter text in the text box, and then select the text. O</a:t>
            </a:r>
            <a:r>
              <a:rPr lang="en-US" sz="1200" i="0" dirty="0"/>
              <a:t>n the </a:t>
            </a:r>
            <a:r>
              <a:rPr lang="en-US" sz="1200" b="1" i="0" dirty="0"/>
              <a:t>Home</a:t>
            </a:r>
            <a:r>
              <a:rPr lang="en-US" sz="1200" i="0" baseline="0" dirty="0"/>
              <a:t> tab, in the </a:t>
            </a:r>
            <a:r>
              <a:rPr lang="en-US" sz="1200" b="1" i="0" baseline="0" dirty="0"/>
              <a:t>Font</a:t>
            </a:r>
            <a:r>
              <a:rPr lang="en-US" sz="1200" i="0" baseline="0" dirty="0"/>
              <a:t> group, select </a:t>
            </a:r>
            <a:r>
              <a:rPr lang="en-US" sz="1200" b="1" dirty="0"/>
              <a:t>Franklin Gothic Medium </a:t>
            </a:r>
            <a:r>
              <a:rPr lang="en-US" sz="1200" i="0" baseline="0" dirty="0"/>
              <a:t>from the </a:t>
            </a:r>
            <a:r>
              <a:rPr lang="en-US" sz="1200" b="1" i="0" baseline="0" dirty="0"/>
              <a:t>Font</a:t>
            </a:r>
            <a:r>
              <a:rPr lang="en-US" sz="1200" i="0" baseline="0" dirty="0"/>
              <a:t> list, enter </a:t>
            </a:r>
            <a:r>
              <a:rPr lang="en-US" sz="1200" b="1" i="0" baseline="0" dirty="0"/>
              <a:t>50</a:t>
            </a:r>
            <a:r>
              <a:rPr lang="en-US" sz="1200" i="0" baseline="0" dirty="0"/>
              <a:t> in the </a:t>
            </a:r>
            <a:r>
              <a:rPr lang="en-US" sz="1200" b="1" i="0" baseline="0" dirty="0"/>
              <a:t>Font Size </a:t>
            </a:r>
            <a:r>
              <a:rPr lang="en-US" sz="1200" b="0" i="0" baseline="0" dirty="0"/>
              <a:t>box</a:t>
            </a:r>
            <a:r>
              <a:rPr lang="en-US" sz="1200" i="0" baseline="0" dirty="0"/>
              <a:t>, and then click </a:t>
            </a:r>
            <a:r>
              <a:rPr lang="en-US" sz="1200" b="1" i="0" baseline="0" dirty="0"/>
              <a:t>Bold</a:t>
            </a:r>
            <a:r>
              <a:rPr lang="en-US" sz="1200" i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/>
              <a:t>On the </a:t>
            </a:r>
            <a:r>
              <a:rPr lang="en-US" sz="1200" b="1" i="0" baseline="0" dirty="0"/>
              <a:t>Home</a:t>
            </a:r>
            <a:r>
              <a:rPr lang="en-US" sz="1200" i="0" baseline="0" dirty="0"/>
              <a:t> tab, in the </a:t>
            </a:r>
            <a:r>
              <a:rPr lang="en-US" sz="1200" b="1" i="0" baseline="0" dirty="0"/>
              <a:t>Paragraph</a:t>
            </a:r>
            <a:r>
              <a:rPr lang="en-US" sz="1200" i="0" baseline="0" dirty="0"/>
              <a:t> group, click </a:t>
            </a:r>
            <a:r>
              <a:rPr lang="en-US" sz="1200" b="1" i="0" baseline="0" dirty="0"/>
              <a:t>Center</a:t>
            </a:r>
            <a:r>
              <a:rPr lang="en-US" sz="1200" i="0" baseline="0" dirty="0"/>
              <a:t> to center the text in the text box.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WordArt Styles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Gradients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Text Effects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 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left pane, select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 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Down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90°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three stops appear in the drop-down list.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sz="1200" dirty="0"/>
              <a:t>Click the button next to </a:t>
            </a:r>
            <a:r>
              <a:rPr lang="en-US" sz="1200" b="1" dirty="0"/>
              <a:t>Color</a:t>
            </a:r>
            <a:r>
              <a:rPr lang="en-US" sz="1200" dirty="0"/>
              <a:t>, click </a:t>
            </a:r>
            <a:r>
              <a:rPr lang="en-US" sz="1200" b="1" dirty="0"/>
              <a:t>More Colors</a:t>
            </a:r>
            <a:r>
              <a:rPr lang="en-US" sz="1200" dirty="0"/>
              <a:t>, and then in the </a:t>
            </a:r>
            <a:r>
              <a:rPr lang="en-US" sz="1200" b="1" dirty="0"/>
              <a:t>Colors</a:t>
            </a:r>
            <a:r>
              <a:rPr lang="en-US" sz="1200" dirty="0"/>
              <a:t> dialog box, on the </a:t>
            </a:r>
            <a:r>
              <a:rPr lang="en-US" sz="1200" b="1" dirty="0"/>
              <a:t>Custom</a:t>
            </a:r>
            <a:r>
              <a:rPr lang="en-US" sz="1200" dirty="0"/>
              <a:t> tab, enter values for Red: </a:t>
            </a:r>
            <a:r>
              <a:rPr lang="en-US" sz="1200" b="1" dirty="0"/>
              <a:t>80</a:t>
            </a:r>
            <a:r>
              <a:rPr lang="en-US" sz="1200" dirty="0"/>
              <a:t>, Green: </a:t>
            </a:r>
            <a:r>
              <a:rPr lang="en-US" sz="1200" b="1" dirty="0"/>
              <a:t>80</a:t>
            </a:r>
            <a:r>
              <a:rPr lang="en-US" sz="1200" dirty="0"/>
              <a:t>, Blue: </a:t>
            </a:r>
            <a:r>
              <a:rPr lang="en-US" sz="1200" b="1" dirty="0"/>
              <a:t>80</a:t>
            </a:r>
            <a:r>
              <a:rPr lang="en-US" sz="1200" dirty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49%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sz="1200" dirty="0"/>
              <a:t>Click the button next to </a:t>
            </a:r>
            <a:r>
              <a:rPr lang="en-US" sz="1200" b="1" dirty="0"/>
              <a:t>Color</a:t>
            </a:r>
            <a:r>
              <a:rPr lang="en-US" sz="1200" dirty="0"/>
              <a:t>, click </a:t>
            </a:r>
            <a:r>
              <a:rPr lang="en-US" sz="1200" b="1" dirty="0"/>
              <a:t>More Colors</a:t>
            </a:r>
            <a:r>
              <a:rPr lang="en-US" sz="1200" dirty="0"/>
              <a:t>, and then in the </a:t>
            </a:r>
            <a:r>
              <a:rPr lang="en-US" sz="1200" b="1" dirty="0"/>
              <a:t>Colors</a:t>
            </a:r>
            <a:r>
              <a:rPr lang="en-US" sz="1200" dirty="0"/>
              <a:t> dialog box, on the </a:t>
            </a:r>
            <a:r>
              <a:rPr lang="en-US" sz="1200" b="1" dirty="0"/>
              <a:t>Custom</a:t>
            </a:r>
            <a:r>
              <a:rPr lang="en-US" sz="1200" dirty="0"/>
              <a:t> tab, enter values for Red: </a:t>
            </a:r>
            <a:r>
              <a:rPr lang="en-US" sz="1200" b="1" dirty="0"/>
              <a:t>89</a:t>
            </a:r>
            <a:r>
              <a:rPr lang="en-US" sz="1200" dirty="0"/>
              <a:t>, Green: </a:t>
            </a:r>
            <a:r>
              <a:rPr lang="en-US" sz="1200" b="1" dirty="0"/>
              <a:t>89</a:t>
            </a:r>
            <a:r>
              <a:rPr lang="en-US" sz="1200" dirty="0"/>
              <a:t>, Blue: </a:t>
            </a:r>
            <a:r>
              <a:rPr lang="en-US" sz="1200" b="1" dirty="0"/>
              <a:t>89</a:t>
            </a:r>
            <a:r>
              <a:rPr lang="en-US" sz="1200" dirty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last stop in the slider,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Black, Text 1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(first row, second option from the left).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Text Effects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pane.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click the button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Outer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Offset Center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 row, second option from the left)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Rounded Rectangle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 option from the left). On the slide, drag to draw a rounded rectangle.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rounded rectangle. 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Height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3.12”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Width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7.67”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the yellow diamond adjustment handle at the top of the rounded rectangle to adjust the amount of rounding on the corners.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Styles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Gradients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left pane, select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Right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fourth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0°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in the slider.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Also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(first row, first option from the left).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last stop in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White, Background 1, Darker 25% 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(fourth row, first option from the left).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Shape Effects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left pane.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select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rounded rectangle.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duplicate rounded rectangle.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first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Weight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Lines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Style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left pane, and then do the following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Style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Width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 pt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Dash type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Round Dot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 option from the top).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 type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list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select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Round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Effects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Glow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Glow Variations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Accent color 1, 11 pt glow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row, first option from the left).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Glow Colors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Custom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255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233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Blue: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33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Height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3.53”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Width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8.05”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(first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Press and hold SHIFT to constrain to a straight, horizontal line, and then drag to draw a horizontal line on the slide.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line.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Width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7.67”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Black, Text 1, Lighter 50%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 row, second option from the left).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Weight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1/2 pt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line.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Repeat the process for a total of eight straight lines.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Editing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 Pane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 and Visibility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select the first rectangle that contains text.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Bring to Front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 and Visibility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press and hold CTRL and select all three rectangle objects.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each of the straight lines onto the gradient-filled rectangle, spacing them vertically as evenly as possible.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 and Visibility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press and hold CTRL and select all eight straight connector objects (the lines).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Selected Objects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Distribute Vertically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Press CTRL+A to select all of the objects on the slide.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group. On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Effects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3-D Rotation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Perspective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Perspective Right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third option from the left).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the group slightly to the right on the slide to position it in the center. 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</a:t>
            </a:r>
          </a:p>
          <a:p>
            <a:r>
              <a:rPr lang="en-US" sz="1200" baseline="0" dirty="0"/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Down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the left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four stops appear in the slider.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stop in the slider,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Colors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dirty="0">
                <a:solidFill>
                  <a:schemeClr val="accent6"/>
                </a:solidFill>
              </a:rPr>
              <a:t>Dark Blue, Text 2 </a:t>
            </a:r>
            <a:r>
              <a:rPr lang="en-US" sz="1200" b="0" dirty="0">
                <a:solidFill>
                  <a:schemeClr val="accent6"/>
                </a:solidFill>
              </a:rPr>
              <a:t>(first row, fourth option from the left).</a:t>
            </a:r>
            <a:endParaRPr lang="en-US" sz="1200" b="1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stop in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Colors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Black, Text 1, Lighter 5% 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(sixth row, second option from the left).</a:t>
            </a:r>
            <a:endParaRPr lang="en-US" sz="1200" dirty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85%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Colors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Black, Text 1, Lighter 5% 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(sixth row, second option from the left).</a:t>
            </a:r>
            <a:endParaRPr lang="en-US" sz="1200" dirty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last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Colors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Dark Blue, Text 2 </a:t>
            </a:r>
            <a:r>
              <a:rPr lang="en-US" sz="1200" b="0" dirty="0">
                <a:solidFill>
                  <a:schemeClr val="accent6"/>
                </a:solidFill>
              </a:rPr>
              <a:t>(first row, fourth option from the left).</a:t>
            </a:r>
            <a:endParaRPr lang="en-US" sz="1200" b="0" dirty="0"/>
          </a:p>
          <a:p>
            <a:pPr>
              <a:lnSpc>
                <a:spcPct val="85000"/>
              </a:lnSpc>
              <a:spcAft>
                <a:spcPts val="300"/>
              </a:spcAft>
            </a:pPr>
            <a:endParaRPr lang="en-US" sz="1400" b="0" baseline="0" dirty="0"/>
          </a:p>
        </p:txBody>
      </p:sp>
    </p:spTree>
    <p:extLst>
      <p:ext uri="{BB962C8B-B14F-4D97-AF65-F5344CB8AC3E}">
        <p14:creationId xmlns:p14="http://schemas.microsoft.com/office/powerpoint/2010/main" val="608057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4572" y="2954215"/>
            <a:ext cx="5788856" cy="5874475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  <a:spcAft>
                <a:spcPts val="300"/>
              </a:spcAft>
            </a:pPr>
            <a:r>
              <a:rPr lang="en-US" sz="1400" b="1" dirty="0"/>
              <a:t>Marquee </a:t>
            </a:r>
            <a:r>
              <a:rPr lang="en-US" sz="1400" b="1" baseline="0" dirty="0"/>
              <a:t>with 3-D perspective rotation</a:t>
            </a:r>
            <a:endParaRPr lang="en-US" sz="1400" b="1" dirty="0"/>
          </a:p>
          <a:p>
            <a:pPr>
              <a:lnSpc>
                <a:spcPct val="85000"/>
              </a:lnSpc>
              <a:spcAft>
                <a:spcPts val="300"/>
              </a:spcAft>
            </a:pPr>
            <a:r>
              <a:rPr lang="en-US" sz="1400" b="0" baseline="0" dirty="0"/>
              <a:t>(Intermediate)</a:t>
            </a:r>
          </a:p>
          <a:p>
            <a:pPr>
              <a:lnSpc>
                <a:spcPct val="85000"/>
              </a:lnSpc>
              <a:spcAft>
                <a:spcPts val="300"/>
              </a:spcAft>
            </a:pPr>
            <a:endParaRPr lang="en-US" sz="1400" b="0" baseline="0" dirty="0"/>
          </a:p>
          <a:p>
            <a:pPr>
              <a:lnSpc>
                <a:spcPct val="85000"/>
              </a:lnSpc>
              <a:spcAft>
                <a:spcPts val="300"/>
              </a:spcAft>
            </a:pPr>
            <a:endParaRPr lang="en-US" sz="1400" b="0" baseline="0" dirty="0"/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reproduce the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dirty="0"/>
              <a:t>On the </a:t>
            </a:r>
            <a:r>
              <a:rPr lang="en-US" sz="1200" b="1" i="0" dirty="0"/>
              <a:t>Home</a:t>
            </a:r>
            <a:r>
              <a:rPr lang="en-US" sz="1200" i="0" dirty="0"/>
              <a:t> tab, in the</a:t>
            </a:r>
            <a:r>
              <a:rPr lang="en-US" sz="1200" i="0" baseline="0" dirty="0"/>
              <a:t> </a:t>
            </a:r>
            <a:r>
              <a:rPr lang="en-US" sz="1200" b="1" i="0" baseline="0" dirty="0"/>
              <a:t>Slides</a:t>
            </a:r>
            <a:r>
              <a:rPr lang="en-US" sz="1200" i="0" baseline="0" dirty="0"/>
              <a:t> group, click </a:t>
            </a:r>
            <a:r>
              <a:rPr lang="en-US" sz="1200" b="1" i="0" baseline="0" dirty="0"/>
              <a:t>Layout</a:t>
            </a:r>
            <a:r>
              <a:rPr lang="en-US" sz="1200" i="0" baseline="0" dirty="0"/>
              <a:t>, and then click </a:t>
            </a:r>
            <a:r>
              <a:rPr lang="en-US" sz="1200" b="1" i="0" baseline="0" dirty="0"/>
              <a:t>Blank</a:t>
            </a:r>
            <a:r>
              <a:rPr lang="en-US" sz="1200" i="0" baseline="0" dirty="0"/>
              <a:t>.</a:t>
            </a:r>
            <a:endParaRPr lang="en-US" sz="1200" i="0" dirty="0"/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(first option from the left). On the slide, drag to draw a rectangle.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Height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3.12”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Width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7.67”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rectangle,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Edit Text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/>
              <a:t>Enter text in the text box, and then select the text. O</a:t>
            </a:r>
            <a:r>
              <a:rPr lang="en-US" sz="1200" i="0" dirty="0"/>
              <a:t>n the </a:t>
            </a:r>
            <a:r>
              <a:rPr lang="en-US" sz="1200" b="1" i="0" dirty="0"/>
              <a:t>Home</a:t>
            </a:r>
            <a:r>
              <a:rPr lang="en-US" sz="1200" i="0" baseline="0" dirty="0"/>
              <a:t> tab, in the </a:t>
            </a:r>
            <a:r>
              <a:rPr lang="en-US" sz="1200" b="1" i="0" baseline="0" dirty="0"/>
              <a:t>Font</a:t>
            </a:r>
            <a:r>
              <a:rPr lang="en-US" sz="1200" i="0" baseline="0" dirty="0"/>
              <a:t> group, select </a:t>
            </a:r>
            <a:r>
              <a:rPr lang="en-US" sz="1200" b="1" dirty="0"/>
              <a:t>Franklin Gothic Medium </a:t>
            </a:r>
            <a:r>
              <a:rPr lang="en-US" sz="1200" i="0" baseline="0" dirty="0"/>
              <a:t>from the </a:t>
            </a:r>
            <a:r>
              <a:rPr lang="en-US" sz="1200" b="1" i="0" baseline="0" dirty="0"/>
              <a:t>Font</a:t>
            </a:r>
            <a:r>
              <a:rPr lang="en-US" sz="1200" i="0" baseline="0" dirty="0"/>
              <a:t> list, enter </a:t>
            </a:r>
            <a:r>
              <a:rPr lang="en-US" sz="1200" b="1" i="0" baseline="0" dirty="0"/>
              <a:t>50</a:t>
            </a:r>
            <a:r>
              <a:rPr lang="en-US" sz="1200" i="0" baseline="0" dirty="0"/>
              <a:t> in the </a:t>
            </a:r>
            <a:r>
              <a:rPr lang="en-US" sz="1200" b="1" i="0" baseline="0" dirty="0"/>
              <a:t>Font Size </a:t>
            </a:r>
            <a:r>
              <a:rPr lang="en-US" sz="1200" b="0" i="0" baseline="0" dirty="0"/>
              <a:t>box</a:t>
            </a:r>
            <a:r>
              <a:rPr lang="en-US" sz="1200" i="0" baseline="0" dirty="0"/>
              <a:t>, and then click </a:t>
            </a:r>
            <a:r>
              <a:rPr lang="en-US" sz="1200" b="1" i="0" baseline="0" dirty="0"/>
              <a:t>Bold</a:t>
            </a:r>
            <a:r>
              <a:rPr lang="en-US" sz="1200" i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/>
              <a:t>On the </a:t>
            </a:r>
            <a:r>
              <a:rPr lang="en-US" sz="1200" b="1" i="0" baseline="0" dirty="0"/>
              <a:t>Home</a:t>
            </a:r>
            <a:r>
              <a:rPr lang="en-US" sz="1200" i="0" baseline="0" dirty="0"/>
              <a:t> tab, in the </a:t>
            </a:r>
            <a:r>
              <a:rPr lang="en-US" sz="1200" b="1" i="0" baseline="0" dirty="0"/>
              <a:t>Paragraph</a:t>
            </a:r>
            <a:r>
              <a:rPr lang="en-US" sz="1200" i="0" baseline="0" dirty="0"/>
              <a:t> group, click </a:t>
            </a:r>
            <a:r>
              <a:rPr lang="en-US" sz="1200" b="1" i="0" baseline="0" dirty="0"/>
              <a:t>Center</a:t>
            </a:r>
            <a:r>
              <a:rPr lang="en-US" sz="1200" i="0" baseline="0" dirty="0"/>
              <a:t> to center the text in the text box.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WordArt Styles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Gradients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Text Effects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 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left pane, select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 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Down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90°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three stops appear in the drop-down list.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sz="1200" dirty="0"/>
              <a:t>Click the button next to </a:t>
            </a:r>
            <a:r>
              <a:rPr lang="en-US" sz="1200" b="1" dirty="0"/>
              <a:t>Color</a:t>
            </a:r>
            <a:r>
              <a:rPr lang="en-US" sz="1200" dirty="0"/>
              <a:t>, click </a:t>
            </a:r>
            <a:r>
              <a:rPr lang="en-US" sz="1200" b="1" dirty="0"/>
              <a:t>More Colors</a:t>
            </a:r>
            <a:r>
              <a:rPr lang="en-US" sz="1200" dirty="0"/>
              <a:t>, and then in the </a:t>
            </a:r>
            <a:r>
              <a:rPr lang="en-US" sz="1200" b="1" dirty="0"/>
              <a:t>Colors</a:t>
            </a:r>
            <a:r>
              <a:rPr lang="en-US" sz="1200" dirty="0"/>
              <a:t> dialog box, on the </a:t>
            </a:r>
            <a:r>
              <a:rPr lang="en-US" sz="1200" b="1" dirty="0"/>
              <a:t>Custom</a:t>
            </a:r>
            <a:r>
              <a:rPr lang="en-US" sz="1200" dirty="0"/>
              <a:t> tab, enter values for Red: </a:t>
            </a:r>
            <a:r>
              <a:rPr lang="en-US" sz="1200" b="1" dirty="0"/>
              <a:t>80</a:t>
            </a:r>
            <a:r>
              <a:rPr lang="en-US" sz="1200" dirty="0"/>
              <a:t>, Green: </a:t>
            </a:r>
            <a:r>
              <a:rPr lang="en-US" sz="1200" b="1" dirty="0"/>
              <a:t>80</a:t>
            </a:r>
            <a:r>
              <a:rPr lang="en-US" sz="1200" dirty="0"/>
              <a:t>, Blue: </a:t>
            </a:r>
            <a:r>
              <a:rPr lang="en-US" sz="1200" b="1" dirty="0"/>
              <a:t>80</a:t>
            </a:r>
            <a:r>
              <a:rPr lang="en-US" sz="1200" dirty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49%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sz="1200" dirty="0"/>
              <a:t>Click the button next to </a:t>
            </a:r>
            <a:r>
              <a:rPr lang="en-US" sz="1200" b="1" dirty="0"/>
              <a:t>Color</a:t>
            </a:r>
            <a:r>
              <a:rPr lang="en-US" sz="1200" dirty="0"/>
              <a:t>, click </a:t>
            </a:r>
            <a:r>
              <a:rPr lang="en-US" sz="1200" b="1" dirty="0"/>
              <a:t>More Colors</a:t>
            </a:r>
            <a:r>
              <a:rPr lang="en-US" sz="1200" dirty="0"/>
              <a:t>, and then in the </a:t>
            </a:r>
            <a:r>
              <a:rPr lang="en-US" sz="1200" b="1" dirty="0"/>
              <a:t>Colors</a:t>
            </a:r>
            <a:r>
              <a:rPr lang="en-US" sz="1200" dirty="0"/>
              <a:t> dialog box, on the </a:t>
            </a:r>
            <a:r>
              <a:rPr lang="en-US" sz="1200" b="1" dirty="0"/>
              <a:t>Custom</a:t>
            </a:r>
            <a:r>
              <a:rPr lang="en-US" sz="1200" dirty="0"/>
              <a:t> tab, enter values for Red: </a:t>
            </a:r>
            <a:r>
              <a:rPr lang="en-US" sz="1200" b="1" dirty="0"/>
              <a:t>89</a:t>
            </a:r>
            <a:r>
              <a:rPr lang="en-US" sz="1200" dirty="0"/>
              <a:t>, Green: </a:t>
            </a:r>
            <a:r>
              <a:rPr lang="en-US" sz="1200" b="1" dirty="0"/>
              <a:t>89</a:t>
            </a:r>
            <a:r>
              <a:rPr lang="en-US" sz="1200" dirty="0"/>
              <a:t>, Blue: </a:t>
            </a:r>
            <a:r>
              <a:rPr lang="en-US" sz="1200" b="1" dirty="0"/>
              <a:t>89</a:t>
            </a:r>
            <a:r>
              <a:rPr lang="en-US" sz="1200" dirty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last stop in the slider,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Black, Text 1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(first row, second option from the left).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Text Effects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pane.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click the button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Outer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Offset Center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 row, second option from the left)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Rounded Rectangle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 option from the left). On the slide, drag to draw a rounded rectangle.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rounded rectangle. 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Height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3.12”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Width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7.67”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the yellow diamond adjustment handle at the top of the rounded rectangle to adjust the amount of rounding on the corners.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Styles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Gradients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left pane, select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Right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fourth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0°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in the slider.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Also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(first row, first option from the left).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last stop in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White, Background 1, Darker 25% 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(fourth row, first option from the left).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Shape Effects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left pane.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select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rounded rectangle.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duplicate rounded rectangle.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first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Weight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Lines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Style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left pane, and then do the following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Style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Width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 pt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Dash type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Round Dot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 option from the top).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 type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list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select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Round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Effects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Glow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Glow Variations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Accent color 1, 11 pt glow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row, first option from the left).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Glow Colors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Custom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255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233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Blue: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33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Height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3.53”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Width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8.05”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(first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Press and hold SHIFT to constrain to a straight, horizontal line, and then drag to draw a horizontal line on the slide.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line.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Width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7.67”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Black, Text 1, Lighter 50%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 row, second option from the left).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Weight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1/2 pt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line.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Repeat the process for a total of eight straight lines.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Editing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 Pane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 and Visibility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select the first rectangle that contains text.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Bring to Front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 and Visibility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press and hold CTRL and select all three rectangle objects.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each of the straight lines onto the gradient-filled rectangle, spacing them vertically as evenly as possible.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 and Visibility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press and hold CTRL and select all eight straight connector objects (the lines).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Selected Objects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Distribute Vertically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Press CTRL+A to select all of the objects on the slide.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group. On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Effects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3-D Rotation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Perspective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Perspective Right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third option from the left).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the group slightly to the right on the slide to position it in the center. 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</a:t>
            </a:r>
          </a:p>
          <a:p>
            <a:r>
              <a:rPr lang="en-US" sz="1200" baseline="0" dirty="0"/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Down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the left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four stops appear in the slider.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stop in the slider,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Colors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dirty="0">
                <a:solidFill>
                  <a:schemeClr val="accent6"/>
                </a:solidFill>
              </a:rPr>
              <a:t>Dark Blue, Text 2 </a:t>
            </a:r>
            <a:r>
              <a:rPr lang="en-US" sz="1200" b="0" dirty="0">
                <a:solidFill>
                  <a:schemeClr val="accent6"/>
                </a:solidFill>
              </a:rPr>
              <a:t>(first row, fourth option from the left).</a:t>
            </a:r>
            <a:endParaRPr lang="en-US" sz="1200" b="1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stop in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Colors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Black, Text 1, Lighter 5% 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(sixth row, second option from the left).</a:t>
            </a:r>
            <a:endParaRPr lang="en-US" sz="1200" dirty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85%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Colors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Black, Text 1, Lighter 5% 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(sixth row, second option from the left).</a:t>
            </a:r>
            <a:endParaRPr lang="en-US" sz="1200" dirty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last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Colors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Dark Blue, Text 2 </a:t>
            </a:r>
            <a:r>
              <a:rPr lang="en-US" sz="1200" b="0" dirty="0">
                <a:solidFill>
                  <a:schemeClr val="accent6"/>
                </a:solidFill>
              </a:rPr>
              <a:t>(first row, fourth option from the left).</a:t>
            </a:r>
            <a:endParaRPr lang="en-US" sz="1200" b="0" dirty="0"/>
          </a:p>
          <a:p>
            <a:pPr>
              <a:lnSpc>
                <a:spcPct val="85000"/>
              </a:lnSpc>
              <a:spcAft>
                <a:spcPts val="300"/>
              </a:spcAft>
            </a:pPr>
            <a:endParaRPr lang="en-US" sz="1400" b="0" baseline="0" dirty="0"/>
          </a:p>
        </p:txBody>
      </p:sp>
    </p:spTree>
    <p:extLst>
      <p:ext uri="{BB962C8B-B14F-4D97-AF65-F5344CB8AC3E}">
        <p14:creationId xmlns:p14="http://schemas.microsoft.com/office/powerpoint/2010/main" val="3329336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4572" y="2954215"/>
            <a:ext cx="5788856" cy="5874475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  <a:spcAft>
                <a:spcPts val="300"/>
              </a:spcAft>
            </a:pPr>
            <a:r>
              <a:rPr lang="en-US" sz="1400" b="1" dirty="0"/>
              <a:t>Marquee </a:t>
            </a:r>
            <a:r>
              <a:rPr lang="en-US" sz="1400" b="1" baseline="0" dirty="0"/>
              <a:t>with 3-D perspective rotation</a:t>
            </a:r>
            <a:endParaRPr lang="en-US" sz="1400" b="1" dirty="0"/>
          </a:p>
          <a:p>
            <a:pPr>
              <a:lnSpc>
                <a:spcPct val="85000"/>
              </a:lnSpc>
              <a:spcAft>
                <a:spcPts val="300"/>
              </a:spcAft>
            </a:pPr>
            <a:r>
              <a:rPr lang="en-US" sz="1400" b="0" baseline="0" dirty="0"/>
              <a:t>(Intermediate)</a:t>
            </a:r>
          </a:p>
          <a:p>
            <a:pPr>
              <a:lnSpc>
                <a:spcPct val="85000"/>
              </a:lnSpc>
              <a:spcAft>
                <a:spcPts val="300"/>
              </a:spcAft>
            </a:pPr>
            <a:endParaRPr lang="en-US" sz="1400" b="0" baseline="0" dirty="0"/>
          </a:p>
          <a:p>
            <a:pPr>
              <a:lnSpc>
                <a:spcPct val="85000"/>
              </a:lnSpc>
              <a:spcAft>
                <a:spcPts val="300"/>
              </a:spcAft>
            </a:pPr>
            <a:endParaRPr lang="en-US" sz="1400" b="0" baseline="0" dirty="0"/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reproduce the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dirty="0"/>
              <a:t>On the </a:t>
            </a:r>
            <a:r>
              <a:rPr lang="en-US" sz="1200" b="1" i="0" dirty="0"/>
              <a:t>Home</a:t>
            </a:r>
            <a:r>
              <a:rPr lang="en-US" sz="1200" i="0" dirty="0"/>
              <a:t> tab, in the</a:t>
            </a:r>
            <a:r>
              <a:rPr lang="en-US" sz="1200" i="0" baseline="0" dirty="0"/>
              <a:t> </a:t>
            </a:r>
            <a:r>
              <a:rPr lang="en-US" sz="1200" b="1" i="0" baseline="0" dirty="0"/>
              <a:t>Slides</a:t>
            </a:r>
            <a:r>
              <a:rPr lang="en-US" sz="1200" i="0" baseline="0" dirty="0"/>
              <a:t> group, click </a:t>
            </a:r>
            <a:r>
              <a:rPr lang="en-US" sz="1200" b="1" i="0" baseline="0" dirty="0"/>
              <a:t>Layout</a:t>
            </a:r>
            <a:r>
              <a:rPr lang="en-US" sz="1200" i="0" baseline="0" dirty="0"/>
              <a:t>, and then click </a:t>
            </a:r>
            <a:r>
              <a:rPr lang="en-US" sz="1200" b="1" i="0" baseline="0" dirty="0"/>
              <a:t>Blank</a:t>
            </a:r>
            <a:r>
              <a:rPr lang="en-US" sz="1200" i="0" baseline="0" dirty="0"/>
              <a:t>.</a:t>
            </a:r>
            <a:endParaRPr lang="en-US" sz="1200" i="0" dirty="0"/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(first option from the left). On the slide, drag to draw a rectangle.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Height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3.12”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Width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7.67”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rectangle,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Edit Text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/>
              <a:t>Enter text in the text box, and then select the text. O</a:t>
            </a:r>
            <a:r>
              <a:rPr lang="en-US" sz="1200" i="0" dirty="0"/>
              <a:t>n the </a:t>
            </a:r>
            <a:r>
              <a:rPr lang="en-US" sz="1200" b="1" i="0" dirty="0"/>
              <a:t>Home</a:t>
            </a:r>
            <a:r>
              <a:rPr lang="en-US" sz="1200" i="0" baseline="0" dirty="0"/>
              <a:t> tab, in the </a:t>
            </a:r>
            <a:r>
              <a:rPr lang="en-US" sz="1200" b="1" i="0" baseline="0" dirty="0"/>
              <a:t>Font</a:t>
            </a:r>
            <a:r>
              <a:rPr lang="en-US" sz="1200" i="0" baseline="0" dirty="0"/>
              <a:t> group, select </a:t>
            </a:r>
            <a:r>
              <a:rPr lang="en-US" sz="1200" b="1" dirty="0"/>
              <a:t>Franklin Gothic Medium </a:t>
            </a:r>
            <a:r>
              <a:rPr lang="en-US" sz="1200" i="0" baseline="0" dirty="0"/>
              <a:t>from the </a:t>
            </a:r>
            <a:r>
              <a:rPr lang="en-US" sz="1200" b="1" i="0" baseline="0" dirty="0"/>
              <a:t>Font</a:t>
            </a:r>
            <a:r>
              <a:rPr lang="en-US" sz="1200" i="0" baseline="0" dirty="0"/>
              <a:t> list, enter </a:t>
            </a:r>
            <a:r>
              <a:rPr lang="en-US" sz="1200" b="1" i="0" baseline="0" dirty="0"/>
              <a:t>50</a:t>
            </a:r>
            <a:r>
              <a:rPr lang="en-US" sz="1200" i="0" baseline="0" dirty="0"/>
              <a:t> in the </a:t>
            </a:r>
            <a:r>
              <a:rPr lang="en-US" sz="1200" b="1" i="0" baseline="0" dirty="0"/>
              <a:t>Font Size </a:t>
            </a:r>
            <a:r>
              <a:rPr lang="en-US" sz="1200" b="0" i="0" baseline="0" dirty="0"/>
              <a:t>box</a:t>
            </a:r>
            <a:r>
              <a:rPr lang="en-US" sz="1200" i="0" baseline="0" dirty="0"/>
              <a:t>, and then click </a:t>
            </a:r>
            <a:r>
              <a:rPr lang="en-US" sz="1200" b="1" i="0" baseline="0" dirty="0"/>
              <a:t>Bold</a:t>
            </a:r>
            <a:r>
              <a:rPr lang="en-US" sz="1200" i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/>
              <a:t>On the </a:t>
            </a:r>
            <a:r>
              <a:rPr lang="en-US" sz="1200" b="1" i="0" baseline="0" dirty="0"/>
              <a:t>Home</a:t>
            </a:r>
            <a:r>
              <a:rPr lang="en-US" sz="1200" i="0" baseline="0" dirty="0"/>
              <a:t> tab, in the </a:t>
            </a:r>
            <a:r>
              <a:rPr lang="en-US" sz="1200" b="1" i="0" baseline="0" dirty="0"/>
              <a:t>Paragraph</a:t>
            </a:r>
            <a:r>
              <a:rPr lang="en-US" sz="1200" i="0" baseline="0" dirty="0"/>
              <a:t> group, click </a:t>
            </a:r>
            <a:r>
              <a:rPr lang="en-US" sz="1200" b="1" i="0" baseline="0" dirty="0"/>
              <a:t>Center</a:t>
            </a:r>
            <a:r>
              <a:rPr lang="en-US" sz="1200" i="0" baseline="0" dirty="0"/>
              <a:t> to center the text in the text box.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WordArt Styles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Gradients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Text Effects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 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left pane, select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 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Down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90°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three stops appear in the drop-down list.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sz="1200" dirty="0"/>
              <a:t>Click the button next to </a:t>
            </a:r>
            <a:r>
              <a:rPr lang="en-US" sz="1200" b="1" dirty="0"/>
              <a:t>Color</a:t>
            </a:r>
            <a:r>
              <a:rPr lang="en-US" sz="1200" dirty="0"/>
              <a:t>, click </a:t>
            </a:r>
            <a:r>
              <a:rPr lang="en-US" sz="1200" b="1" dirty="0"/>
              <a:t>More Colors</a:t>
            </a:r>
            <a:r>
              <a:rPr lang="en-US" sz="1200" dirty="0"/>
              <a:t>, and then in the </a:t>
            </a:r>
            <a:r>
              <a:rPr lang="en-US" sz="1200" b="1" dirty="0"/>
              <a:t>Colors</a:t>
            </a:r>
            <a:r>
              <a:rPr lang="en-US" sz="1200" dirty="0"/>
              <a:t> dialog box, on the </a:t>
            </a:r>
            <a:r>
              <a:rPr lang="en-US" sz="1200" b="1" dirty="0"/>
              <a:t>Custom</a:t>
            </a:r>
            <a:r>
              <a:rPr lang="en-US" sz="1200" dirty="0"/>
              <a:t> tab, enter values for Red: </a:t>
            </a:r>
            <a:r>
              <a:rPr lang="en-US" sz="1200" b="1" dirty="0"/>
              <a:t>80</a:t>
            </a:r>
            <a:r>
              <a:rPr lang="en-US" sz="1200" dirty="0"/>
              <a:t>, Green: </a:t>
            </a:r>
            <a:r>
              <a:rPr lang="en-US" sz="1200" b="1" dirty="0"/>
              <a:t>80</a:t>
            </a:r>
            <a:r>
              <a:rPr lang="en-US" sz="1200" dirty="0"/>
              <a:t>, Blue: </a:t>
            </a:r>
            <a:r>
              <a:rPr lang="en-US" sz="1200" b="1" dirty="0"/>
              <a:t>80</a:t>
            </a:r>
            <a:r>
              <a:rPr lang="en-US" sz="1200" dirty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49%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sz="1200" dirty="0"/>
              <a:t>Click the button next to </a:t>
            </a:r>
            <a:r>
              <a:rPr lang="en-US" sz="1200" b="1" dirty="0"/>
              <a:t>Color</a:t>
            </a:r>
            <a:r>
              <a:rPr lang="en-US" sz="1200" dirty="0"/>
              <a:t>, click </a:t>
            </a:r>
            <a:r>
              <a:rPr lang="en-US" sz="1200" b="1" dirty="0"/>
              <a:t>More Colors</a:t>
            </a:r>
            <a:r>
              <a:rPr lang="en-US" sz="1200" dirty="0"/>
              <a:t>, and then in the </a:t>
            </a:r>
            <a:r>
              <a:rPr lang="en-US" sz="1200" b="1" dirty="0"/>
              <a:t>Colors</a:t>
            </a:r>
            <a:r>
              <a:rPr lang="en-US" sz="1200" dirty="0"/>
              <a:t> dialog box, on the </a:t>
            </a:r>
            <a:r>
              <a:rPr lang="en-US" sz="1200" b="1" dirty="0"/>
              <a:t>Custom</a:t>
            </a:r>
            <a:r>
              <a:rPr lang="en-US" sz="1200" dirty="0"/>
              <a:t> tab, enter values for Red: </a:t>
            </a:r>
            <a:r>
              <a:rPr lang="en-US" sz="1200" b="1" dirty="0"/>
              <a:t>89</a:t>
            </a:r>
            <a:r>
              <a:rPr lang="en-US" sz="1200" dirty="0"/>
              <a:t>, Green: </a:t>
            </a:r>
            <a:r>
              <a:rPr lang="en-US" sz="1200" b="1" dirty="0"/>
              <a:t>89</a:t>
            </a:r>
            <a:r>
              <a:rPr lang="en-US" sz="1200" dirty="0"/>
              <a:t>, Blue: </a:t>
            </a:r>
            <a:r>
              <a:rPr lang="en-US" sz="1200" b="1" dirty="0"/>
              <a:t>89</a:t>
            </a:r>
            <a:r>
              <a:rPr lang="en-US" sz="1200" dirty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last stop in the slider,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Black, Text 1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(first row, second option from the left).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Text Effects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pane.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click the button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Outer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Offset Center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 row, second option from the left)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Rounded Rectangle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 option from the left). On the slide, drag to draw a rounded rectangle.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rounded rectangle. 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Height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3.12”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Width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7.67”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the yellow diamond adjustment handle at the top of the rounded rectangle to adjust the amount of rounding on the corners.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Styles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Gradients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left pane, select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Right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fourth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0°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in the slider.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Also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(first row, first option from the left).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last stop in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White, Background 1, Darker 25% 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(fourth row, first option from the left).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Shape Effects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left pane.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select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rounded rectangle.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duplicate rounded rectangle.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first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Weight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Lines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Style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left pane, and then do the following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Style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Width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 pt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Dash type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Round Dot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 option from the top).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 type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list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select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Round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Effects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Glow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Glow Variations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Accent color 1, 11 pt glow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row, first option from the left).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Glow Colors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Custom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255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233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Blue: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33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Height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3.53”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Width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8.05”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(first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Press and hold SHIFT to constrain to a straight, horizontal line, and then drag to draw a horizontal line on the slide.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line.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Width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7.67”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Black, Text 1, Lighter 50%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 row, second option from the left).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Weight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1/2 pt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line.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Repeat the process for a total of eight straight lines.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Editing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 Pane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 and Visibility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select the first rectangle that contains text.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Bring to Front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 and Visibility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press and hold CTRL and select all three rectangle objects.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each of the straight lines onto the gradient-filled rectangle, spacing them vertically as evenly as possible.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 and Visibility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press and hold CTRL and select all eight straight connector objects (the lines).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Selected Objects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Distribute Vertically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Press CTRL+A to select all of the objects on the slide.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group. On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Effects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3-D Rotation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Perspective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Perspective Right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third option from the left).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the group slightly to the right on the slide to position it in the center. 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</a:t>
            </a:r>
          </a:p>
          <a:p>
            <a:r>
              <a:rPr lang="en-US" sz="1200" baseline="0" dirty="0"/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Down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the left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four stops appear in the slider.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stop in the slider,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Colors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dirty="0">
                <a:solidFill>
                  <a:schemeClr val="accent6"/>
                </a:solidFill>
              </a:rPr>
              <a:t>Dark Blue, Text 2 </a:t>
            </a:r>
            <a:r>
              <a:rPr lang="en-US" sz="1200" b="0" dirty="0">
                <a:solidFill>
                  <a:schemeClr val="accent6"/>
                </a:solidFill>
              </a:rPr>
              <a:t>(first row, fourth option from the left).</a:t>
            </a:r>
            <a:endParaRPr lang="en-US" sz="1200" b="1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stop in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Colors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Black, Text 1, Lighter 5% 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(sixth row, second option from the left).</a:t>
            </a:r>
            <a:endParaRPr lang="en-US" sz="1200" dirty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85%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Colors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Black, Text 1, Lighter 5% 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(sixth row, second option from the left).</a:t>
            </a:r>
            <a:endParaRPr lang="en-US" sz="1200" dirty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last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Colors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Dark Blue, Text 2 </a:t>
            </a:r>
            <a:r>
              <a:rPr lang="en-US" sz="1200" b="0" dirty="0">
                <a:solidFill>
                  <a:schemeClr val="accent6"/>
                </a:solidFill>
              </a:rPr>
              <a:t>(first row, fourth option from the left).</a:t>
            </a:r>
            <a:endParaRPr lang="en-US" sz="1200" b="0" dirty="0"/>
          </a:p>
          <a:p>
            <a:pPr>
              <a:lnSpc>
                <a:spcPct val="85000"/>
              </a:lnSpc>
              <a:spcAft>
                <a:spcPts val="300"/>
              </a:spcAft>
            </a:pPr>
            <a:endParaRPr lang="en-US" sz="1400" b="0" baseline="0" dirty="0"/>
          </a:p>
        </p:txBody>
      </p:sp>
    </p:spTree>
    <p:extLst>
      <p:ext uri="{BB962C8B-B14F-4D97-AF65-F5344CB8AC3E}">
        <p14:creationId xmlns:p14="http://schemas.microsoft.com/office/powerpoint/2010/main" val="4185893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4572" y="2954215"/>
            <a:ext cx="5788856" cy="5874475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  <a:spcAft>
                <a:spcPts val="300"/>
              </a:spcAft>
            </a:pPr>
            <a:r>
              <a:rPr lang="en-US" sz="1400" b="1" dirty="0"/>
              <a:t>Marquee </a:t>
            </a:r>
            <a:r>
              <a:rPr lang="en-US" sz="1400" b="1" baseline="0" dirty="0"/>
              <a:t>with 3-D perspective rotation</a:t>
            </a:r>
            <a:endParaRPr lang="en-US" sz="1400" b="1" dirty="0"/>
          </a:p>
          <a:p>
            <a:pPr>
              <a:lnSpc>
                <a:spcPct val="85000"/>
              </a:lnSpc>
              <a:spcAft>
                <a:spcPts val="300"/>
              </a:spcAft>
            </a:pPr>
            <a:r>
              <a:rPr lang="en-US" sz="1400" b="0" baseline="0" dirty="0"/>
              <a:t>(Intermediate)</a:t>
            </a:r>
          </a:p>
          <a:p>
            <a:pPr>
              <a:lnSpc>
                <a:spcPct val="85000"/>
              </a:lnSpc>
              <a:spcAft>
                <a:spcPts val="300"/>
              </a:spcAft>
            </a:pPr>
            <a:endParaRPr lang="en-US" sz="1400" b="0" baseline="0" dirty="0"/>
          </a:p>
          <a:p>
            <a:pPr>
              <a:lnSpc>
                <a:spcPct val="85000"/>
              </a:lnSpc>
              <a:spcAft>
                <a:spcPts val="300"/>
              </a:spcAft>
            </a:pPr>
            <a:endParaRPr lang="en-US" sz="1400" b="0" baseline="0" dirty="0"/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reproduce the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dirty="0"/>
              <a:t>On the </a:t>
            </a:r>
            <a:r>
              <a:rPr lang="en-US" sz="1200" b="1" i="0" dirty="0"/>
              <a:t>Home</a:t>
            </a:r>
            <a:r>
              <a:rPr lang="en-US" sz="1200" i="0" dirty="0"/>
              <a:t> tab, in the</a:t>
            </a:r>
            <a:r>
              <a:rPr lang="en-US" sz="1200" i="0" baseline="0" dirty="0"/>
              <a:t> </a:t>
            </a:r>
            <a:r>
              <a:rPr lang="en-US" sz="1200" b="1" i="0" baseline="0" dirty="0"/>
              <a:t>Slides</a:t>
            </a:r>
            <a:r>
              <a:rPr lang="en-US" sz="1200" i="0" baseline="0" dirty="0"/>
              <a:t> group, click </a:t>
            </a:r>
            <a:r>
              <a:rPr lang="en-US" sz="1200" b="1" i="0" baseline="0" dirty="0"/>
              <a:t>Layout</a:t>
            </a:r>
            <a:r>
              <a:rPr lang="en-US" sz="1200" i="0" baseline="0" dirty="0"/>
              <a:t>, and then click </a:t>
            </a:r>
            <a:r>
              <a:rPr lang="en-US" sz="1200" b="1" i="0" baseline="0" dirty="0"/>
              <a:t>Blank</a:t>
            </a:r>
            <a:r>
              <a:rPr lang="en-US" sz="1200" i="0" baseline="0" dirty="0"/>
              <a:t>.</a:t>
            </a:r>
            <a:endParaRPr lang="en-US" sz="1200" i="0" dirty="0"/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(first option from the left). On the slide, drag to draw a rectangle.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Height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3.12”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Width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7.67”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rectangle,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Edit Text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/>
              <a:t>Enter text in the text box, and then select the text. O</a:t>
            </a:r>
            <a:r>
              <a:rPr lang="en-US" sz="1200" i="0" dirty="0"/>
              <a:t>n the </a:t>
            </a:r>
            <a:r>
              <a:rPr lang="en-US" sz="1200" b="1" i="0" dirty="0"/>
              <a:t>Home</a:t>
            </a:r>
            <a:r>
              <a:rPr lang="en-US" sz="1200" i="0" baseline="0" dirty="0"/>
              <a:t> tab, in the </a:t>
            </a:r>
            <a:r>
              <a:rPr lang="en-US" sz="1200" b="1" i="0" baseline="0" dirty="0"/>
              <a:t>Font</a:t>
            </a:r>
            <a:r>
              <a:rPr lang="en-US" sz="1200" i="0" baseline="0" dirty="0"/>
              <a:t> group, select </a:t>
            </a:r>
            <a:r>
              <a:rPr lang="en-US" sz="1200" b="1" dirty="0"/>
              <a:t>Franklin Gothic Medium </a:t>
            </a:r>
            <a:r>
              <a:rPr lang="en-US" sz="1200" i="0" baseline="0" dirty="0"/>
              <a:t>from the </a:t>
            </a:r>
            <a:r>
              <a:rPr lang="en-US" sz="1200" b="1" i="0" baseline="0" dirty="0"/>
              <a:t>Font</a:t>
            </a:r>
            <a:r>
              <a:rPr lang="en-US" sz="1200" i="0" baseline="0" dirty="0"/>
              <a:t> list, enter </a:t>
            </a:r>
            <a:r>
              <a:rPr lang="en-US" sz="1200" b="1" i="0" baseline="0" dirty="0"/>
              <a:t>50</a:t>
            </a:r>
            <a:r>
              <a:rPr lang="en-US" sz="1200" i="0" baseline="0" dirty="0"/>
              <a:t> in the </a:t>
            </a:r>
            <a:r>
              <a:rPr lang="en-US" sz="1200" b="1" i="0" baseline="0" dirty="0"/>
              <a:t>Font Size </a:t>
            </a:r>
            <a:r>
              <a:rPr lang="en-US" sz="1200" b="0" i="0" baseline="0" dirty="0"/>
              <a:t>box</a:t>
            </a:r>
            <a:r>
              <a:rPr lang="en-US" sz="1200" i="0" baseline="0" dirty="0"/>
              <a:t>, and then click </a:t>
            </a:r>
            <a:r>
              <a:rPr lang="en-US" sz="1200" b="1" i="0" baseline="0" dirty="0"/>
              <a:t>Bold</a:t>
            </a:r>
            <a:r>
              <a:rPr lang="en-US" sz="1200" i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/>
              <a:t>On the </a:t>
            </a:r>
            <a:r>
              <a:rPr lang="en-US" sz="1200" b="1" i="0" baseline="0" dirty="0"/>
              <a:t>Home</a:t>
            </a:r>
            <a:r>
              <a:rPr lang="en-US" sz="1200" i="0" baseline="0" dirty="0"/>
              <a:t> tab, in the </a:t>
            </a:r>
            <a:r>
              <a:rPr lang="en-US" sz="1200" b="1" i="0" baseline="0" dirty="0"/>
              <a:t>Paragraph</a:t>
            </a:r>
            <a:r>
              <a:rPr lang="en-US" sz="1200" i="0" baseline="0" dirty="0"/>
              <a:t> group, click </a:t>
            </a:r>
            <a:r>
              <a:rPr lang="en-US" sz="1200" b="1" i="0" baseline="0" dirty="0"/>
              <a:t>Center</a:t>
            </a:r>
            <a:r>
              <a:rPr lang="en-US" sz="1200" i="0" baseline="0" dirty="0"/>
              <a:t> to center the text in the text box.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WordArt Styles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Gradients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Text Effects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 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left pane, select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 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Down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90°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three stops appear in the drop-down list.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sz="1200" dirty="0"/>
              <a:t>Click the button next to </a:t>
            </a:r>
            <a:r>
              <a:rPr lang="en-US" sz="1200" b="1" dirty="0"/>
              <a:t>Color</a:t>
            </a:r>
            <a:r>
              <a:rPr lang="en-US" sz="1200" dirty="0"/>
              <a:t>, click </a:t>
            </a:r>
            <a:r>
              <a:rPr lang="en-US" sz="1200" b="1" dirty="0"/>
              <a:t>More Colors</a:t>
            </a:r>
            <a:r>
              <a:rPr lang="en-US" sz="1200" dirty="0"/>
              <a:t>, and then in the </a:t>
            </a:r>
            <a:r>
              <a:rPr lang="en-US" sz="1200" b="1" dirty="0"/>
              <a:t>Colors</a:t>
            </a:r>
            <a:r>
              <a:rPr lang="en-US" sz="1200" dirty="0"/>
              <a:t> dialog box, on the </a:t>
            </a:r>
            <a:r>
              <a:rPr lang="en-US" sz="1200" b="1" dirty="0"/>
              <a:t>Custom</a:t>
            </a:r>
            <a:r>
              <a:rPr lang="en-US" sz="1200" dirty="0"/>
              <a:t> tab, enter values for Red: </a:t>
            </a:r>
            <a:r>
              <a:rPr lang="en-US" sz="1200" b="1" dirty="0"/>
              <a:t>80</a:t>
            </a:r>
            <a:r>
              <a:rPr lang="en-US" sz="1200" dirty="0"/>
              <a:t>, Green: </a:t>
            </a:r>
            <a:r>
              <a:rPr lang="en-US" sz="1200" b="1" dirty="0"/>
              <a:t>80</a:t>
            </a:r>
            <a:r>
              <a:rPr lang="en-US" sz="1200" dirty="0"/>
              <a:t>, Blue: </a:t>
            </a:r>
            <a:r>
              <a:rPr lang="en-US" sz="1200" b="1" dirty="0"/>
              <a:t>80</a:t>
            </a:r>
            <a:r>
              <a:rPr lang="en-US" sz="1200" dirty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49%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sz="1200" dirty="0"/>
              <a:t>Click the button next to </a:t>
            </a:r>
            <a:r>
              <a:rPr lang="en-US" sz="1200" b="1" dirty="0"/>
              <a:t>Color</a:t>
            </a:r>
            <a:r>
              <a:rPr lang="en-US" sz="1200" dirty="0"/>
              <a:t>, click </a:t>
            </a:r>
            <a:r>
              <a:rPr lang="en-US" sz="1200" b="1" dirty="0"/>
              <a:t>More Colors</a:t>
            </a:r>
            <a:r>
              <a:rPr lang="en-US" sz="1200" dirty="0"/>
              <a:t>, and then in the </a:t>
            </a:r>
            <a:r>
              <a:rPr lang="en-US" sz="1200" b="1" dirty="0"/>
              <a:t>Colors</a:t>
            </a:r>
            <a:r>
              <a:rPr lang="en-US" sz="1200" dirty="0"/>
              <a:t> dialog box, on the </a:t>
            </a:r>
            <a:r>
              <a:rPr lang="en-US" sz="1200" b="1" dirty="0"/>
              <a:t>Custom</a:t>
            </a:r>
            <a:r>
              <a:rPr lang="en-US" sz="1200" dirty="0"/>
              <a:t> tab, enter values for Red: </a:t>
            </a:r>
            <a:r>
              <a:rPr lang="en-US" sz="1200" b="1" dirty="0"/>
              <a:t>89</a:t>
            </a:r>
            <a:r>
              <a:rPr lang="en-US" sz="1200" dirty="0"/>
              <a:t>, Green: </a:t>
            </a:r>
            <a:r>
              <a:rPr lang="en-US" sz="1200" b="1" dirty="0"/>
              <a:t>89</a:t>
            </a:r>
            <a:r>
              <a:rPr lang="en-US" sz="1200" dirty="0"/>
              <a:t>, Blue: </a:t>
            </a:r>
            <a:r>
              <a:rPr lang="en-US" sz="1200" b="1" dirty="0"/>
              <a:t>89</a:t>
            </a:r>
            <a:r>
              <a:rPr lang="en-US" sz="1200" dirty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last stop in the slider,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Black, Text 1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(first row, second option from the left).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Text Effects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pane.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click the button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Outer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Offset Center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 row, second option from the left)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Rounded Rectangle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 option from the left). On the slide, drag to draw a rounded rectangle.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rounded rectangle. 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Height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3.12”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Width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7.67”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the yellow diamond adjustment handle at the top of the rounded rectangle to adjust the amount of rounding on the corners.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Styles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Gradients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left pane, select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Right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fourth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0°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in the slider.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Also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(first row, first option from the left).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last stop in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White, Background 1, Darker 25% 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(fourth row, first option from the left).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Shape Effects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left pane.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select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rounded rectangle.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duplicate rounded rectangle.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first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Weight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Lines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Style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left pane, and then do the following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Style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Width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 pt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Dash type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Round Dot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 option from the top).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 type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list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select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Round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Effects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Glow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Glow Variations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Accent color 1, 11 pt glow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row, first option from the left).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Glow Colors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Custom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255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233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Blue: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33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Height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3.53”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Width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8.05”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(first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Press and hold SHIFT to constrain to a straight, horizontal line, and then drag to draw a horizontal line on the slide.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line.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Width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7.67”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Black, Text 1, Lighter 50%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 row, second option from the left).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Weight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1/2 pt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line.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Repeat the process for a total of eight straight lines.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Editing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 Pane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 and Visibility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select the first rectangle that contains text.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Bring to Front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 and Visibility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press and hold CTRL and select all three rectangle objects.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each of the straight lines onto the gradient-filled rectangle, spacing them vertically as evenly as possible.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 and Visibility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press and hold CTRL and select all eight straight connector objects (the lines).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Selected Objects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Distribute Vertically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Press CTRL+A to select all of the objects on the slide.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group. On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Effects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3-D Rotation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Perspective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Perspective Right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third option from the left).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the group slightly to the right on the slide to position it in the center. 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</a:t>
            </a:r>
          </a:p>
          <a:p>
            <a:r>
              <a:rPr lang="en-US" sz="1200" baseline="0" dirty="0"/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Down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the left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four stops appear in the slider.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stop in the slider,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Colors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dirty="0">
                <a:solidFill>
                  <a:schemeClr val="accent6"/>
                </a:solidFill>
              </a:rPr>
              <a:t>Dark Blue, Text 2 </a:t>
            </a:r>
            <a:r>
              <a:rPr lang="en-US" sz="1200" b="0" dirty="0">
                <a:solidFill>
                  <a:schemeClr val="accent6"/>
                </a:solidFill>
              </a:rPr>
              <a:t>(first row, fourth option from the left).</a:t>
            </a:r>
            <a:endParaRPr lang="en-US" sz="1200" b="1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stop in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Colors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Black, Text 1, Lighter 5% 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(sixth row, second option from the left).</a:t>
            </a:r>
            <a:endParaRPr lang="en-US" sz="1200" dirty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85%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Colors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Black, Text 1, Lighter 5% 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(sixth row, second option from the left).</a:t>
            </a:r>
            <a:endParaRPr lang="en-US" sz="1200" dirty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last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Colors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Dark Blue, Text 2 </a:t>
            </a:r>
            <a:r>
              <a:rPr lang="en-US" sz="1200" b="0" dirty="0">
                <a:solidFill>
                  <a:schemeClr val="accent6"/>
                </a:solidFill>
              </a:rPr>
              <a:t>(first row, fourth option from the left).</a:t>
            </a:r>
            <a:endParaRPr lang="en-US" sz="1200" b="0" dirty="0"/>
          </a:p>
          <a:p>
            <a:pPr>
              <a:lnSpc>
                <a:spcPct val="85000"/>
              </a:lnSpc>
              <a:spcAft>
                <a:spcPts val="300"/>
              </a:spcAft>
            </a:pPr>
            <a:endParaRPr lang="en-US" sz="1400" b="0" baseline="0" dirty="0"/>
          </a:p>
        </p:txBody>
      </p:sp>
    </p:spTree>
    <p:extLst>
      <p:ext uri="{BB962C8B-B14F-4D97-AF65-F5344CB8AC3E}">
        <p14:creationId xmlns:p14="http://schemas.microsoft.com/office/powerpoint/2010/main" val="869204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4572" y="2954215"/>
            <a:ext cx="5788856" cy="5874475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  <a:spcAft>
                <a:spcPts val="300"/>
              </a:spcAft>
            </a:pPr>
            <a:r>
              <a:rPr lang="en-US" sz="1400" b="1" dirty="0"/>
              <a:t>Marquee </a:t>
            </a:r>
            <a:r>
              <a:rPr lang="en-US" sz="1400" b="1" baseline="0" dirty="0"/>
              <a:t>with 3-D perspective rotation</a:t>
            </a:r>
            <a:endParaRPr lang="en-US" sz="1400" b="1" dirty="0"/>
          </a:p>
          <a:p>
            <a:pPr>
              <a:lnSpc>
                <a:spcPct val="85000"/>
              </a:lnSpc>
              <a:spcAft>
                <a:spcPts val="300"/>
              </a:spcAft>
            </a:pPr>
            <a:r>
              <a:rPr lang="en-US" sz="1400" b="0" baseline="0" dirty="0"/>
              <a:t>(Intermediate)</a:t>
            </a:r>
          </a:p>
          <a:p>
            <a:pPr>
              <a:lnSpc>
                <a:spcPct val="85000"/>
              </a:lnSpc>
              <a:spcAft>
                <a:spcPts val="300"/>
              </a:spcAft>
            </a:pPr>
            <a:endParaRPr lang="en-US" sz="1400" b="0" baseline="0" dirty="0"/>
          </a:p>
          <a:p>
            <a:pPr>
              <a:lnSpc>
                <a:spcPct val="85000"/>
              </a:lnSpc>
              <a:spcAft>
                <a:spcPts val="300"/>
              </a:spcAft>
            </a:pPr>
            <a:endParaRPr lang="en-US" sz="1400" b="0" baseline="0" dirty="0"/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reproduce the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dirty="0"/>
              <a:t>On the </a:t>
            </a:r>
            <a:r>
              <a:rPr lang="en-US" sz="1200" b="1" i="0" dirty="0"/>
              <a:t>Home</a:t>
            </a:r>
            <a:r>
              <a:rPr lang="en-US" sz="1200" i="0" dirty="0"/>
              <a:t> tab, in the</a:t>
            </a:r>
            <a:r>
              <a:rPr lang="en-US" sz="1200" i="0" baseline="0" dirty="0"/>
              <a:t> </a:t>
            </a:r>
            <a:r>
              <a:rPr lang="en-US" sz="1200" b="1" i="0" baseline="0" dirty="0"/>
              <a:t>Slides</a:t>
            </a:r>
            <a:r>
              <a:rPr lang="en-US" sz="1200" i="0" baseline="0" dirty="0"/>
              <a:t> group, click </a:t>
            </a:r>
            <a:r>
              <a:rPr lang="en-US" sz="1200" b="1" i="0" baseline="0" dirty="0"/>
              <a:t>Layout</a:t>
            </a:r>
            <a:r>
              <a:rPr lang="en-US" sz="1200" i="0" baseline="0" dirty="0"/>
              <a:t>, and then click </a:t>
            </a:r>
            <a:r>
              <a:rPr lang="en-US" sz="1200" b="1" i="0" baseline="0" dirty="0"/>
              <a:t>Blank</a:t>
            </a:r>
            <a:r>
              <a:rPr lang="en-US" sz="1200" i="0" baseline="0" dirty="0"/>
              <a:t>.</a:t>
            </a:r>
            <a:endParaRPr lang="en-US" sz="1200" i="0" dirty="0"/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(first option from the left). On the slide, drag to draw a rectangle.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Height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3.12”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Width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7.67”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rectangle,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Edit Text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/>
              <a:t>Enter text in the text box, and then select the text. O</a:t>
            </a:r>
            <a:r>
              <a:rPr lang="en-US" sz="1200" i="0" dirty="0"/>
              <a:t>n the </a:t>
            </a:r>
            <a:r>
              <a:rPr lang="en-US" sz="1200" b="1" i="0" dirty="0"/>
              <a:t>Home</a:t>
            </a:r>
            <a:r>
              <a:rPr lang="en-US" sz="1200" i="0" baseline="0" dirty="0"/>
              <a:t> tab, in the </a:t>
            </a:r>
            <a:r>
              <a:rPr lang="en-US" sz="1200" b="1" i="0" baseline="0" dirty="0"/>
              <a:t>Font</a:t>
            </a:r>
            <a:r>
              <a:rPr lang="en-US" sz="1200" i="0" baseline="0" dirty="0"/>
              <a:t> group, select </a:t>
            </a:r>
            <a:r>
              <a:rPr lang="en-US" sz="1200" b="1" dirty="0"/>
              <a:t>Franklin Gothic Medium </a:t>
            </a:r>
            <a:r>
              <a:rPr lang="en-US" sz="1200" i="0" baseline="0" dirty="0"/>
              <a:t>from the </a:t>
            </a:r>
            <a:r>
              <a:rPr lang="en-US" sz="1200" b="1" i="0" baseline="0" dirty="0"/>
              <a:t>Font</a:t>
            </a:r>
            <a:r>
              <a:rPr lang="en-US" sz="1200" i="0" baseline="0" dirty="0"/>
              <a:t> list, enter </a:t>
            </a:r>
            <a:r>
              <a:rPr lang="en-US" sz="1200" b="1" i="0" baseline="0" dirty="0"/>
              <a:t>50</a:t>
            </a:r>
            <a:r>
              <a:rPr lang="en-US" sz="1200" i="0" baseline="0" dirty="0"/>
              <a:t> in the </a:t>
            </a:r>
            <a:r>
              <a:rPr lang="en-US" sz="1200" b="1" i="0" baseline="0" dirty="0"/>
              <a:t>Font Size </a:t>
            </a:r>
            <a:r>
              <a:rPr lang="en-US" sz="1200" b="0" i="0" baseline="0" dirty="0"/>
              <a:t>box</a:t>
            </a:r>
            <a:r>
              <a:rPr lang="en-US" sz="1200" i="0" baseline="0" dirty="0"/>
              <a:t>, and then click </a:t>
            </a:r>
            <a:r>
              <a:rPr lang="en-US" sz="1200" b="1" i="0" baseline="0" dirty="0"/>
              <a:t>Bold</a:t>
            </a:r>
            <a:r>
              <a:rPr lang="en-US" sz="1200" i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/>
              <a:t>On the </a:t>
            </a:r>
            <a:r>
              <a:rPr lang="en-US" sz="1200" b="1" i="0" baseline="0" dirty="0"/>
              <a:t>Home</a:t>
            </a:r>
            <a:r>
              <a:rPr lang="en-US" sz="1200" i="0" baseline="0" dirty="0"/>
              <a:t> tab, in the </a:t>
            </a:r>
            <a:r>
              <a:rPr lang="en-US" sz="1200" b="1" i="0" baseline="0" dirty="0"/>
              <a:t>Paragraph</a:t>
            </a:r>
            <a:r>
              <a:rPr lang="en-US" sz="1200" i="0" baseline="0" dirty="0"/>
              <a:t> group, click </a:t>
            </a:r>
            <a:r>
              <a:rPr lang="en-US" sz="1200" b="1" i="0" baseline="0" dirty="0"/>
              <a:t>Center</a:t>
            </a:r>
            <a:r>
              <a:rPr lang="en-US" sz="1200" i="0" baseline="0" dirty="0"/>
              <a:t> to center the text in the text box.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WordArt Styles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Gradients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Text Effects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 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left pane, select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 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Down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90°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three stops appear in the drop-down list.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sz="1200" dirty="0"/>
              <a:t>Click the button next to </a:t>
            </a:r>
            <a:r>
              <a:rPr lang="en-US" sz="1200" b="1" dirty="0"/>
              <a:t>Color</a:t>
            </a:r>
            <a:r>
              <a:rPr lang="en-US" sz="1200" dirty="0"/>
              <a:t>, click </a:t>
            </a:r>
            <a:r>
              <a:rPr lang="en-US" sz="1200" b="1" dirty="0"/>
              <a:t>More Colors</a:t>
            </a:r>
            <a:r>
              <a:rPr lang="en-US" sz="1200" dirty="0"/>
              <a:t>, and then in the </a:t>
            </a:r>
            <a:r>
              <a:rPr lang="en-US" sz="1200" b="1" dirty="0"/>
              <a:t>Colors</a:t>
            </a:r>
            <a:r>
              <a:rPr lang="en-US" sz="1200" dirty="0"/>
              <a:t> dialog box, on the </a:t>
            </a:r>
            <a:r>
              <a:rPr lang="en-US" sz="1200" b="1" dirty="0"/>
              <a:t>Custom</a:t>
            </a:r>
            <a:r>
              <a:rPr lang="en-US" sz="1200" dirty="0"/>
              <a:t> tab, enter values for Red: </a:t>
            </a:r>
            <a:r>
              <a:rPr lang="en-US" sz="1200" b="1" dirty="0"/>
              <a:t>80</a:t>
            </a:r>
            <a:r>
              <a:rPr lang="en-US" sz="1200" dirty="0"/>
              <a:t>, Green: </a:t>
            </a:r>
            <a:r>
              <a:rPr lang="en-US" sz="1200" b="1" dirty="0"/>
              <a:t>80</a:t>
            </a:r>
            <a:r>
              <a:rPr lang="en-US" sz="1200" dirty="0"/>
              <a:t>, Blue: </a:t>
            </a:r>
            <a:r>
              <a:rPr lang="en-US" sz="1200" b="1" dirty="0"/>
              <a:t>80</a:t>
            </a:r>
            <a:r>
              <a:rPr lang="en-US" sz="1200" dirty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49%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sz="1200" dirty="0"/>
              <a:t>Click the button next to </a:t>
            </a:r>
            <a:r>
              <a:rPr lang="en-US" sz="1200" b="1" dirty="0"/>
              <a:t>Color</a:t>
            </a:r>
            <a:r>
              <a:rPr lang="en-US" sz="1200" dirty="0"/>
              <a:t>, click </a:t>
            </a:r>
            <a:r>
              <a:rPr lang="en-US" sz="1200" b="1" dirty="0"/>
              <a:t>More Colors</a:t>
            </a:r>
            <a:r>
              <a:rPr lang="en-US" sz="1200" dirty="0"/>
              <a:t>, and then in the </a:t>
            </a:r>
            <a:r>
              <a:rPr lang="en-US" sz="1200" b="1" dirty="0"/>
              <a:t>Colors</a:t>
            </a:r>
            <a:r>
              <a:rPr lang="en-US" sz="1200" dirty="0"/>
              <a:t> dialog box, on the </a:t>
            </a:r>
            <a:r>
              <a:rPr lang="en-US" sz="1200" b="1" dirty="0"/>
              <a:t>Custom</a:t>
            </a:r>
            <a:r>
              <a:rPr lang="en-US" sz="1200" dirty="0"/>
              <a:t> tab, enter values for Red: </a:t>
            </a:r>
            <a:r>
              <a:rPr lang="en-US" sz="1200" b="1" dirty="0"/>
              <a:t>89</a:t>
            </a:r>
            <a:r>
              <a:rPr lang="en-US" sz="1200" dirty="0"/>
              <a:t>, Green: </a:t>
            </a:r>
            <a:r>
              <a:rPr lang="en-US" sz="1200" b="1" dirty="0"/>
              <a:t>89</a:t>
            </a:r>
            <a:r>
              <a:rPr lang="en-US" sz="1200" dirty="0"/>
              <a:t>, Blue: </a:t>
            </a:r>
            <a:r>
              <a:rPr lang="en-US" sz="1200" b="1" dirty="0"/>
              <a:t>89</a:t>
            </a:r>
            <a:r>
              <a:rPr lang="en-US" sz="1200" dirty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last stop in the slider,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Black, Text 1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(first row, second option from the left).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Text Effects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pane.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click the button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Outer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Offset Center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 row, second option from the left)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Rounded Rectangle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 option from the left). On the slide, drag to draw a rounded rectangle.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rounded rectangle. 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Height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3.12”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Width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7.67”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the yellow diamond adjustment handle at the top of the rounded rectangle to adjust the amount of rounding on the corners.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Styles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Gradients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left pane, select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Right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fourth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0°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in the slider.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Also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(first row, first option from the left).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last stop in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White, Background 1, Darker 25% 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(fourth row, first option from the left).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Shape Effects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left pane.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select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rounded rectangle.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duplicate rounded rectangle.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first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Weight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Lines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Style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left pane, and then do the following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Style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Width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 pt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Dash type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Round Dot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 option from the top).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 type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list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select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Round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Effects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Glow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Glow Variations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Accent color 1, 11 pt glow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row, first option from the left).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Glow Colors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Custom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255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233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Blue: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33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Height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3.53”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Width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8.05”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(first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Press and hold SHIFT to constrain to a straight, horizontal line, and then drag to draw a horizontal line on the slide.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line.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Width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7.67”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Black, Text 1, Lighter 50%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 row, second option from the left).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Weight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1/2 pt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line.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Repeat the process for a total of eight straight lines.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Editing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 Pane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 and Visibility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select the first rectangle that contains text.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Bring to Front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 and Visibility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press and hold CTRL and select all three rectangle objects.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each of the straight lines onto the gradient-filled rectangle, spacing them vertically as evenly as possible.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 and Visibility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press and hold CTRL and select all eight straight connector objects (the lines).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Selected Objects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Distribute Vertically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Press CTRL+A to select all of the objects on the slide.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group. On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Effects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3-D Rotation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Perspective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Perspective Right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third option from the left).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the group slightly to the right on the slide to position it in the center. 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</a:t>
            </a:r>
          </a:p>
          <a:p>
            <a:r>
              <a:rPr lang="en-US" sz="1200" baseline="0" dirty="0"/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Down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the left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four stops appear in the slider.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stop in the slider,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Colors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dirty="0">
                <a:solidFill>
                  <a:schemeClr val="accent6"/>
                </a:solidFill>
              </a:rPr>
              <a:t>Dark Blue, Text 2 </a:t>
            </a:r>
            <a:r>
              <a:rPr lang="en-US" sz="1200" b="0" dirty="0">
                <a:solidFill>
                  <a:schemeClr val="accent6"/>
                </a:solidFill>
              </a:rPr>
              <a:t>(first row, fourth option from the left).</a:t>
            </a:r>
            <a:endParaRPr lang="en-US" sz="1200" b="1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stop in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Colors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Black, Text 1, Lighter 5% 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(sixth row, second option from the left).</a:t>
            </a:r>
            <a:endParaRPr lang="en-US" sz="1200" dirty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85%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Colors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Black, Text 1, Lighter 5% 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(sixth row, second option from the left).</a:t>
            </a:r>
            <a:endParaRPr lang="en-US" sz="1200" dirty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last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Colors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Dark Blue, Text 2 </a:t>
            </a:r>
            <a:r>
              <a:rPr lang="en-US" sz="1200" b="0" dirty="0">
                <a:solidFill>
                  <a:schemeClr val="accent6"/>
                </a:solidFill>
              </a:rPr>
              <a:t>(first row, fourth option from the left).</a:t>
            </a:r>
            <a:endParaRPr lang="en-US" sz="1200" b="0" dirty="0"/>
          </a:p>
          <a:p>
            <a:pPr>
              <a:lnSpc>
                <a:spcPct val="85000"/>
              </a:lnSpc>
              <a:spcAft>
                <a:spcPts val="300"/>
              </a:spcAft>
            </a:pPr>
            <a:endParaRPr lang="en-US" sz="1400" b="0" baseline="0" dirty="0"/>
          </a:p>
        </p:txBody>
      </p:sp>
    </p:spTree>
    <p:extLst>
      <p:ext uri="{BB962C8B-B14F-4D97-AF65-F5344CB8AC3E}">
        <p14:creationId xmlns:p14="http://schemas.microsoft.com/office/powerpoint/2010/main" val="1492879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4572" y="2954215"/>
            <a:ext cx="5788856" cy="5874475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  <a:spcAft>
                <a:spcPts val="300"/>
              </a:spcAft>
            </a:pPr>
            <a:r>
              <a:rPr lang="en-US" sz="1400" b="1" dirty="0"/>
              <a:t>Marquee </a:t>
            </a:r>
            <a:r>
              <a:rPr lang="en-US" sz="1400" b="1" baseline="0" dirty="0"/>
              <a:t>with 3-D perspective rotation</a:t>
            </a:r>
            <a:endParaRPr lang="en-US" sz="1400" b="1" dirty="0"/>
          </a:p>
          <a:p>
            <a:pPr>
              <a:lnSpc>
                <a:spcPct val="85000"/>
              </a:lnSpc>
              <a:spcAft>
                <a:spcPts val="300"/>
              </a:spcAft>
            </a:pPr>
            <a:r>
              <a:rPr lang="en-US" sz="1400" b="0" baseline="0" dirty="0"/>
              <a:t>(Intermediate)</a:t>
            </a:r>
          </a:p>
          <a:p>
            <a:pPr>
              <a:lnSpc>
                <a:spcPct val="85000"/>
              </a:lnSpc>
              <a:spcAft>
                <a:spcPts val="300"/>
              </a:spcAft>
            </a:pPr>
            <a:endParaRPr lang="en-US" sz="1400" b="0" baseline="0" dirty="0"/>
          </a:p>
          <a:p>
            <a:pPr>
              <a:lnSpc>
                <a:spcPct val="85000"/>
              </a:lnSpc>
              <a:spcAft>
                <a:spcPts val="300"/>
              </a:spcAft>
            </a:pPr>
            <a:endParaRPr lang="en-US" sz="1400" b="0" baseline="0" dirty="0"/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reproduce the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dirty="0"/>
              <a:t>On the </a:t>
            </a:r>
            <a:r>
              <a:rPr lang="en-US" sz="1200" b="1" i="0" dirty="0"/>
              <a:t>Home</a:t>
            </a:r>
            <a:r>
              <a:rPr lang="en-US" sz="1200" i="0" dirty="0"/>
              <a:t> tab, in the</a:t>
            </a:r>
            <a:r>
              <a:rPr lang="en-US" sz="1200" i="0" baseline="0" dirty="0"/>
              <a:t> </a:t>
            </a:r>
            <a:r>
              <a:rPr lang="en-US" sz="1200" b="1" i="0" baseline="0" dirty="0"/>
              <a:t>Slides</a:t>
            </a:r>
            <a:r>
              <a:rPr lang="en-US" sz="1200" i="0" baseline="0" dirty="0"/>
              <a:t> group, click </a:t>
            </a:r>
            <a:r>
              <a:rPr lang="en-US" sz="1200" b="1" i="0" baseline="0" dirty="0"/>
              <a:t>Layout</a:t>
            </a:r>
            <a:r>
              <a:rPr lang="en-US" sz="1200" i="0" baseline="0" dirty="0"/>
              <a:t>, and then click </a:t>
            </a:r>
            <a:r>
              <a:rPr lang="en-US" sz="1200" b="1" i="0" baseline="0" dirty="0"/>
              <a:t>Blank</a:t>
            </a:r>
            <a:r>
              <a:rPr lang="en-US" sz="1200" i="0" baseline="0" dirty="0"/>
              <a:t>.</a:t>
            </a:r>
            <a:endParaRPr lang="en-US" sz="1200" i="0" dirty="0"/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(first option from the left). On the slide, drag to draw a rectangle.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Height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3.12”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Width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7.67”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rectangle,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Edit Text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/>
              <a:t>Enter text in the text box, and then select the text. O</a:t>
            </a:r>
            <a:r>
              <a:rPr lang="en-US" sz="1200" i="0" dirty="0"/>
              <a:t>n the </a:t>
            </a:r>
            <a:r>
              <a:rPr lang="en-US" sz="1200" b="1" i="0" dirty="0"/>
              <a:t>Home</a:t>
            </a:r>
            <a:r>
              <a:rPr lang="en-US" sz="1200" i="0" baseline="0" dirty="0"/>
              <a:t> tab, in the </a:t>
            </a:r>
            <a:r>
              <a:rPr lang="en-US" sz="1200" b="1" i="0" baseline="0" dirty="0"/>
              <a:t>Font</a:t>
            </a:r>
            <a:r>
              <a:rPr lang="en-US" sz="1200" i="0" baseline="0" dirty="0"/>
              <a:t> group, select </a:t>
            </a:r>
            <a:r>
              <a:rPr lang="en-US" sz="1200" b="1" dirty="0"/>
              <a:t>Franklin Gothic Medium </a:t>
            </a:r>
            <a:r>
              <a:rPr lang="en-US" sz="1200" i="0" baseline="0" dirty="0"/>
              <a:t>from the </a:t>
            </a:r>
            <a:r>
              <a:rPr lang="en-US" sz="1200" b="1" i="0" baseline="0" dirty="0"/>
              <a:t>Font</a:t>
            </a:r>
            <a:r>
              <a:rPr lang="en-US" sz="1200" i="0" baseline="0" dirty="0"/>
              <a:t> list, enter </a:t>
            </a:r>
            <a:r>
              <a:rPr lang="en-US" sz="1200" b="1" i="0" baseline="0" dirty="0"/>
              <a:t>50</a:t>
            </a:r>
            <a:r>
              <a:rPr lang="en-US" sz="1200" i="0" baseline="0" dirty="0"/>
              <a:t> in the </a:t>
            </a:r>
            <a:r>
              <a:rPr lang="en-US" sz="1200" b="1" i="0" baseline="0" dirty="0"/>
              <a:t>Font Size </a:t>
            </a:r>
            <a:r>
              <a:rPr lang="en-US" sz="1200" b="0" i="0" baseline="0" dirty="0"/>
              <a:t>box</a:t>
            </a:r>
            <a:r>
              <a:rPr lang="en-US" sz="1200" i="0" baseline="0" dirty="0"/>
              <a:t>, and then click </a:t>
            </a:r>
            <a:r>
              <a:rPr lang="en-US" sz="1200" b="1" i="0" baseline="0" dirty="0"/>
              <a:t>Bold</a:t>
            </a:r>
            <a:r>
              <a:rPr lang="en-US" sz="1200" i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/>
              <a:t>On the </a:t>
            </a:r>
            <a:r>
              <a:rPr lang="en-US" sz="1200" b="1" i="0" baseline="0" dirty="0"/>
              <a:t>Home</a:t>
            </a:r>
            <a:r>
              <a:rPr lang="en-US" sz="1200" i="0" baseline="0" dirty="0"/>
              <a:t> tab, in the </a:t>
            </a:r>
            <a:r>
              <a:rPr lang="en-US" sz="1200" b="1" i="0" baseline="0" dirty="0"/>
              <a:t>Paragraph</a:t>
            </a:r>
            <a:r>
              <a:rPr lang="en-US" sz="1200" i="0" baseline="0" dirty="0"/>
              <a:t> group, click </a:t>
            </a:r>
            <a:r>
              <a:rPr lang="en-US" sz="1200" b="1" i="0" baseline="0" dirty="0"/>
              <a:t>Center</a:t>
            </a:r>
            <a:r>
              <a:rPr lang="en-US" sz="1200" i="0" baseline="0" dirty="0"/>
              <a:t> to center the text in the text box.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WordArt Styles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Gradients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Text Effects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 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left pane, select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 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Down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90°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three stops appear in the drop-down list.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sz="1200" dirty="0"/>
              <a:t>Click the button next to </a:t>
            </a:r>
            <a:r>
              <a:rPr lang="en-US" sz="1200" b="1" dirty="0"/>
              <a:t>Color</a:t>
            </a:r>
            <a:r>
              <a:rPr lang="en-US" sz="1200" dirty="0"/>
              <a:t>, click </a:t>
            </a:r>
            <a:r>
              <a:rPr lang="en-US" sz="1200" b="1" dirty="0"/>
              <a:t>More Colors</a:t>
            </a:r>
            <a:r>
              <a:rPr lang="en-US" sz="1200" dirty="0"/>
              <a:t>, and then in the </a:t>
            </a:r>
            <a:r>
              <a:rPr lang="en-US" sz="1200" b="1" dirty="0"/>
              <a:t>Colors</a:t>
            </a:r>
            <a:r>
              <a:rPr lang="en-US" sz="1200" dirty="0"/>
              <a:t> dialog box, on the </a:t>
            </a:r>
            <a:r>
              <a:rPr lang="en-US" sz="1200" b="1" dirty="0"/>
              <a:t>Custom</a:t>
            </a:r>
            <a:r>
              <a:rPr lang="en-US" sz="1200" dirty="0"/>
              <a:t> tab, enter values for Red: </a:t>
            </a:r>
            <a:r>
              <a:rPr lang="en-US" sz="1200" b="1" dirty="0"/>
              <a:t>80</a:t>
            </a:r>
            <a:r>
              <a:rPr lang="en-US" sz="1200" dirty="0"/>
              <a:t>, Green: </a:t>
            </a:r>
            <a:r>
              <a:rPr lang="en-US" sz="1200" b="1" dirty="0"/>
              <a:t>80</a:t>
            </a:r>
            <a:r>
              <a:rPr lang="en-US" sz="1200" dirty="0"/>
              <a:t>, Blue: </a:t>
            </a:r>
            <a:r>
              <a:rPr lang="en-US" sz="1200" b="1" dirty="0"/>
              <a:t>80</a:t>
            </a:r>
            <a:r>
              <a:rPr lang="en-US" sz="1200" dirty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49%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sz="1200" dirty="0"/>
              <a:t>Click the button next to </a:t>
            </a:r>
            <a:r>
              <a:rPr lang="en-US" sz="1200" b="1" dirty="0"/>
              <a:t>Color</a:t>
            </a:r>
            <a:r>
              <a:rPr lang="en-US" sz="1200" dirty="0"/>
              <a:t>, click </a:t>
            </a:r>
            <a:r>
              <a:rPr lang="en-US" sz="1200" b="1" dirty="0"/>
              <a:t>More Colors</a:t>
            </a:r>
            <a:r>
              <a:rPr lang="en-US" sz="1200" dirty="0"/>
              <a:t>, and then in the </a:t>
            </a:r>
            <a:r>
              <a:rPr lang="en-US" sz="1200" b="1" dirty="0"/>
              <a:t>Colors</a:t>
            </a:r>
            <a:r>
              <a:rPr lang="en-US" sz="1200" dirty="0"/>
              <a:t> dialog box, on the </a:t>
            </a:r>
            <a:r>
              <a:rPr lang="en-US" sz="1200" b="1" dirty="0"/>
              <a:t>Custom</a:t>
            </a:r>
            <a:r>
              <a:rPr lang="en-US" sz="1200" dirty="0"/>
              <a:t> tab, enter values for Red: </a:t>
            </a:r>
            <a:r>
              <a:rPr lang="en-US" sz="1200" b="1" dirty="0"/>
              <a:t>89</a:t>
            </a:r>
            <a:r>
              <a:rPr lang="en-US" sz="1200" dirty="0"/>
              <a:t>, Green: </a:t>
            </a:r>
            <a:r>
              <a:rPr lang="en-US" sz="1200" b="1" dirty="0"/>
              <a:t>89</a:t>
            </a:r>
            <a:r>
              <a:rPr lang="en-US" sz="1200" dirty="0"/>
              <a:t>, Blue: </a:t>
            </a:r>
            <a:r>
              <a:rPr lang="en-US" sz="1200" b="1" dirty="0"/>
              <a:t>89</a:t>
            </a:r>
            <a:r>
              <a:rPr lang="en-US" sz="1200" dirty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last stop in the slider,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Black, Text 1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(first row, second option from the left).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Text Effects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pane.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click the button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Outer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Offset Center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 row, second option from the left)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Rounded Rectangle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 option from the left). On the slide, drag to draw a rounded rectangle.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rounded rectangle. 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Height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3.12”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Width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7.67”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the yellow diamond adjustment handle at the top of the rounded rectangle to adjust the amount of rounding on the corners.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Styles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Gradients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left pane, select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Right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fourth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0°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in the slider.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Also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(first row, first option from the left).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last stop in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White, Background 1, Darker 25% 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(fourth row, first option from the left).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Shape Effects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left pane.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select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rounded rectangle.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duplicate rounded rectangle.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Fill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first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Weight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Lines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Style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left pane, and then do the following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Style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Width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 pt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Dash type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Round Dot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 option from the top).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 type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list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select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Round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Effects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Glow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Glow Variations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Accent color 1, 11 pt glow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row, first option from the left).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Glow Colors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Custom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255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233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Blue: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33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Height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3.53”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Width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8.05”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(first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Press and hold SHIFT to constrain to a straight, horizontal line, and then drag to draw a horizontal line on the slide.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line.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Tools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Width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7.67”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arrow next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Outline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Black, Text 1, Lighter 50%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 row, second option from the left).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Weight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1/2 pt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line.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Repeat the process for a total of eight straight lines.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Editing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 Pane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 and Visibility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select the first rectangle that contains text.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Bring to Front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 and Visibility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press and hold CTRL and select all three rectangle objects.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each of the straight lines onto the gradient-filled rectangle, spacing them vertically as evenly as possible.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 and Visibility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pane, press and hold CTRL and select all eight straight connector objects (the lines).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Selected Objects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Distribute Vertically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Press CTRL+A to select all of the objects on the slide. 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group. On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Effects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3-D Rotation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Perspective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Perspective Right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third option from the left).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the group slightly to the right on the slide to position it in the center. 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</a:t>
            </a:r>
          </a:p>
          <a:p>
            <a:r>
              <a:rPr lang="en-US" sz="1200" baseline="0" dirty="0"/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Down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the left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four stops appear in the slider.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stop in the slider,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Colors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dirty="0">
                <a:solidFill>
                  <a:schemeClr val="accent6"/>
                </a:solidFill>
              </a:rPr>
              <a:t>Dark Blue, Text 2 </a:t>
            </a:r>
            <a:r>
              <a:rPr lang="en-US" sz="1200" b="0" dirty="0">
                <a:solidFill>
                  <a:schemeClr val="accent6"/>
                </a:solidFill>
              </a:rPr>
              <a:t>(first row, fourth option from the left).</a:t>
            </a:r>
            <a:endParaRPr lang="en-US" sz="1200" b="1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stop in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Colors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Black, Text 1, Lighter 5% 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(sixth row, second option from the left).</a:t>
            </a:r>
            <a:endParaRPr lang="en-US" sz="1200" dirty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85%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Colors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Black, Text 1, Lighter 5% 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(sixth row, second option from the left).</a:t>
            </a:r>
            <a:endParaRPr lang="en-US" sz="1200" dirty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last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Colors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Dark Blue, Text 2 </a:t>
            </a:r>
            <a:r>
              <a:rPr lang="en-US" sz="1200" b="0" dirty="0">
                <a:solidFill>
                  <a:schemeClr val="accent6"/>
                </a:solidFill>
              </a:rPr>
              <a:t>(first row, fourth option from the left).</a:t>
            </a:r>
            <a:endParaRPr lang="en-US" sz="1200" b="0" dirty="0"/>
          </a:p>
          <a:p>
            <a:pPr>
              <a:lnSpc>
                <a:spcPct val="85000"/>
              </a:lnSpc>
              <a:spcAft>
                <a:spcPts val="300"/>
              </a:spcAft>
            </a:pPr>
            <a:endParaRPr lang="en-US" sz="1400" b="0" baseline="0" dirty="0"/>
          </a:p>
        </p:txBody>
      </p:sp>
    </p:spTree>
    <p:extLst>
      <p:ext uri="{BB962C8B-B14F-4D97-AF65-F5344CB8AC3E}">
        <p14:creationId xmlns:p14="http://schemas.microsoft.com/office/powerpoint/2010/main" val="3564314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A4C7614-15A9-43A8-9E98-106A33ED6C4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4/10/2016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FED3CB9-049B-4F4F-82D1-8A95299C975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166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A4C7614-15A9-43A8-9E98-106A33ED6C4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4/10/2016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FED3CB9-049B-4F4F-82D1-8A95299C975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472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A4C7614-15A9-43A8-9E98-106A33ED6C4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4/10/2016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FED3CB9-049B-4F4F-82D1-8A95299C975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105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A4C7614-15A9-43A8-9E98-106A33ED6C4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4/10/2016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FED3CB9-049B-4F4F-82D1-8A95299C975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596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A4C7614-15A9-43A8-9E98-106A33ED6C4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4/10/2016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FED3CB9-049B-4F4F-82D1-8A95299C975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638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A4C7614-15A9-43A8-9E98-106A33ED6C4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4/10/2016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FED3CB9-049B-4F4F-82D1-8A95299C975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939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A4C7614-15A9-43A8-9E98-106A33ED6C4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4/10/2016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FED3CB9-049B-4F4F-82D1-8A95299C975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57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A4C7614-15A9-43A8-9E98-106A33ED6C4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4/10/2016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FED3CB9-049B-4F4F-82D1-8A95299C975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021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FA4C7614-15A9-43A8-9E98-106A33ED6C41}" type="datetimeFigureOut">
              <a:rPr lang="en-US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4/10/2016</a:t>
            </a:fld>
            <a:endParaRPr lang="en-US" sz="1200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EFED3CB9-049B-4F4F-82D1-8A95299C975C}" type="slidenum">
              <a:rPr lang="en-US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202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A4C7614-15A9-43A8-9E98-106A33ED6C4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4/10/2016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FED3CB9-049B-4F4F-82D1-8A95299C975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664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A4C7614-15A9-43A8-9E98-106A33ED6C4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4/10/2016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FED3CB9-049B-4F4F-82D1-8A95299C975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436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A4C7614-15A9-43A8-9E98-106A33ED6C4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4/10/2016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EFED3CB9-049B-4F4F-82D1-8A95299C975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447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3.wmf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6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1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6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4.jpeg"/><Relationship Id="rId4" Type="http://schemas.openxmlformats.org/officeDocument/2006/relationships/image" Target="../media/image73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/>
            </a:gs>
            <a:gs pos="15000">
              <a:schemeClr val="tx1">
                <a:lumMod val="95000"/>
                <a:lumOff val="5000"/>
              </a:schemeClr>
            </a:gs>
            <a:gs pos="85000">
              <a:schemeClr val="tx1">
                <a:lumMod val="95000"/>
                <a:lumOff val="5000"/>
              </a:schemeClr>
            </a:gs>
            <a:gs pos="100000">
              <a:schemeClr val="tx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6"/>
          <p:cNvGrpSpPr/>
          <p:nvPr/>
        </p:nvGrpSpPr>
        <p:grpSpPr>
          <a:xfrm>
            <a:off x="1314083" y="1813035"/>
            <a:ext cx="7362497" cy="3231931"/>
            <a:chOff x="890752" y="1813035"/>
            <a:chExt cx="7362497" cy="3231931"/>
          </a:xfrm>
          <a:scene3d>
            <a:camera prst="perspectiveRight"/>
            <a:lightRig rig="threePt" dir="t"/>
          </a:scene3d>
        </p:grpSpPr>
        <p:sp>
          <p:nvSpPr>
            <p:cNvPr id="7" name="Rounded Rectangle 6"/>
            <p:cNvSpPr/>
            <p:nvPr/>
          </p:nvSpPr>
          <p:spPr>
            <a:xfrm>
              <a:off x="1044802" y="1992332"/>
              <a:ext cx="7014066" cy="2849464"/>
            </a:xfrm>
            <a:prstGeom prst="roundRect">
              <a:avLst>
                <a:gd name="adj" fmla="val 831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sz="5000" b="1" kern="1200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Franklin Gothic Medium" pitchFamily="34" charset="0"/>
                <a:ea typeface="+mn-ea"/>
                <a:cs typeface="+mn-cs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1034231" y="2280722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/>
            <p:cNvSpPr/>
            <p:nvPr/>
          </p:nvSpPr>
          <p:spPr>
            <a:xfrm>
              <a:off x="890752" y="1813035"/>
              <a:ext cx="7362497" cy="3231931"/>
            </a:xfrm>
            <a:prstGeom prst="roundRect">
              <a:avLst>
                <a:gd name="adj" fmla="val 8932"/>
              </a:avLst>
            </a:prstGeom>
            <a:noFill/>
            <a:ln w="127000" cap="rnd" cmpd="sng">
              <a:solidFill>
                <a:schemeClr val="bg1"/>
              </a:solidFill>
              <a:prstDash val="sysDot"/>
            </a:ln>
            <a:effectLst>
              <a:glow rad="139700">
                <a:srgbClr val="FFC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1034231" y="2602455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034231" y="2924188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1034231" y="3245921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034231" y="3567654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1034231" y="3889387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1034231" y="4211120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034231" y="4532853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/>
            <p:nvPr/>
          </p:nvSpPr>
          <p:spPr>
            <a:xfrm>
              <a:off x="1064967" y="2003100"/>
              <a:ext cx="7014066" cy="28494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lnSpc>
                  <a:spcPts val="5300"/>
                </a:lnSpc>
              </a:pPr>
              <a:r>
                <a:rPr lang="en-US" sz="5000" b="1" kern="1200" dirty="0">
                  <a:ln w="17780" cmpd="sng">
                    <a:noFill/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chemeClr val="tx1"/>
                      </a:gs>
                    </a:gsLst>
                    <a:lin ang="5400000"/>
                  </a:gra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ranklin Gothic Medium" pitchFamily="34" charset="0"/>
                  <a:ea typeface="+mn-ea"/>
                  <a:cs typeface="+mn-cs"/>
                </a:rPr>
                <a:t>Coming Attractions</a:t>
              </a:r>
            </a:p>
            <a:p>
              <a:pPr algn="ctr" rtl="0">
                <a:lnSpc>
                  <a:spcPts val="5300"/>
                </a:lnSpc>
              </a:pPr>
              <a:r>
                <a:rPr lang="en-US" sz="5000" b="1" dirty="0">
                  <a:ln w="17780" cmpd="sng">
                    <a:noFill/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chemeClr val="tx1"/>
                      </a:gs>
                    </a:gsLst>
                    <a:lin ang="5400000"/>
                  </a:gra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ranklin Gothic Medium" pitchFamily="34" charset="0"/>
                </a:rPr>
                <a:t>Computer Graphics 1</a:t>
              </a:r>
              <a:endParaRPr lang="en-US" sz="5000" b="1" kern="1200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9030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105400" y="228600"/>
            <a:ext cx="37132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Movie Genre?</a:t>
            </a:r>
          </a:p>
        </p:txBody>
      </p:sp>
      <p:pic>
        <p:nvPicPr>
          <p:cNvPr id="7170" name="Picture 2" descr="http://netmov.ge/uploads/posts/2015-12/1451411909_everest-poster-e14411957343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267200" cy="638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83406" y="2543303"/>
            <a:ext cx="375724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</a:rPr>
              <a:t>ACTION</a:t>
            </a:r>
          </a:p>
          <a:p>
            <a:pPr algn="ctr"/>
            <a:r>
              <a:rPr lang="en-US" sz="5400" b="1" dirty="0">
                <a:solidFill>
                  <a:srgbClr val="C00000"/>
                </a:solidFill>
              </a:rPr>
              <a:t>ADVENTRUE</a:t>
            </a:r>
          </a:p>
        </p:txBody>
      </p:sp>
    </p:spTree>
    <p:extLst>
      <p:ext uri="{BB962C8B-B14F-4D97-AF65-F5344CB8AC3E}">
        <p14:creationId xmlns:p14="http://schemas.microsoft.com/office/powerpoint/2010/main" val="19316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105400" y="228600"/>
            <a:ext cx="37132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Movie Genre?</a:t>
            </a:r>
          </a:p>
        </p:txBody>
      </p:sp>
      <p:pic>
        <p:nvPicPr>
          <p:cNvPr id="11268" name="Picture 4" descr="http://cdn2-www.comingsoon.net/assets/uploads/gallery/creed/creedpostersmal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51880"/>
            <a:ext cx="4267200" cy="632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763079" y="2955163"/>
            <a:ext cx="23979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SPORTS</a:t>
            </a:r>
          </a:p>
        </p:txBody>
      </p:sp>
    </p:spTree>
    <p:extLst>
      <p:ext uri="{BB962C8B-B14F-4D97-AF65-F5344CB8AC3E}">
        <p14:creationId xmlns:p14="http://schemas.microsoft.com/office/powerpoint/2010/main" val="186392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105400" y="228600"/>
            <a:ext cx="37132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Movie Genre?</a:t>
            </a:r>
          </a:p>
        </p:txBody>
      </p:sp>
      <p:pic>
        <p:nvPicPr>
          <p:cNvPr id="12290" name="Picture 2" descr="http://www.legendary.com/wp-content/uploads/2015/04/film_crimson_peak_PosterDom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74009"/>
            <a:ext cx="4114800" cy="651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61741" y="2555503"/>
            <a:ext cx="285366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</a:rPr>
              <a:t>HORROR</a:t>
            </a:r>
          </a:p>
          <a:p>
            <a:pPr algn="ctr"/>
            <a:r>
              <a:rPr lang="en-US" sz="5400" b="1" dirty="0">
                <a:solidFill>
                  <a:srgbClr val="C00000"/>
                </a:solidFill>
              </a:rPr>
              <a:t>THRILLER</a:t>
            </a:r>
          </a:p>
        </p:txBody>
      </p:sp>
    </p:spTree>
    <p:extLst>
      <p:ext uri="{BB962C8B-B14F-4D97-AF65-F5344CB8AC3E}">
        <p14:creationId xmlns:p14="http://schemas.microsoft.com/office/powerpoint/2010/main" val="200857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105400" y="228600"/>
            <a:ext cx="37132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Movie Genre?</a:t>
            </a:r>
          </a:p>
        </p:txBody>
      </p:sp>
      <p:sp>
        <p:nvSpPr>
          <p:cNvPr id="5" name="Rectangle 4"/>
          <p:cNvSpPr/>
          <p:nvPr/>
        </p:nvSpPr>
        <p:spPr>
          <a:xfrm>
            <a:off x="5465787" y="2971001"/>
            <a:ext cx="299248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</a:rPr>
              <a:t>WESTERN</a:t>
            </a:r>
          </a:p>
        </p:txBody>
      </p:sp>
      <p:pic>
        <p:nvPicPr>
          <p:cNvPr id="5122" name="Picture 2" descr="http://f.tqn.com/y/horror/1/L/n/J/2/-/Bone-Tomahawk-poster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419600" cy="652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92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493323" y="304800"/>
            <a:ext cx="6324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Movie posters are designed based</a:t>
            </a:r>
          </a:p>
          <a:p>
            <a:r>
              <a:rPr lang="en-US" sz="3200" dirty="0">
                <a:solidFill>
                  <a:srgbClr val="C00000"/>
                </a:solidFill>
              </a:rPr>
              <a:t>on their genres and with their target audiences in mind.</a:t>
            </a:r>
          </a:p>
        </p:txBody>
      </p:sp>
      <p:pic>
        <p:nvPicPr>
          <p:cNvPr id="12290" name="Picture 2" descr="http://www.legendary.com/wp-content/uploads/2015/04/film_crimson_peak_PosterDom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8055" y="4596507"/>
            <a:ext cx="1092240" cy="172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cdn2-www.comingsoon.net/assets/uploads/gallery/creed/creedpostersmall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5783" y="4596507"/>
            <a:ext cx="1166231" cy="172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netmov.ge/uploads/posts/2015-12/1451411909_everest-poster-e1441195734314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1923" y="4596507"/>
            <a:ext cx="1156395" cy="172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screenrant.com/wp-content/uploads/inside-out-poster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460" y="4596505"/>
            <a:ext cx="1166232" cy="172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screencrush.com/files/2015/02/avengers-2-poster-hi-res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738" y="304800"/>
            <a:ext cx="1182499" cy="174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joblo.com/posters/images/full/martian_movie-poster-new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460" y="2439442"/>
            <a:ext cx="1182500" cy="174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fashiongonerogue.com/wp-content/uploads/2015/12/Zoolander-2-Movie-Poster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5243" y="2439441"/>
            <a:ext cx="1166231" cy="174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cbsx1075lasvegas.files.wordpress.com/2015/05/amy_web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4256" y="2435662"/>
            <a:ext cx="1101191" cy="175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jessmarstonmediablog.files.wordpress.com/2011/10/titanic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5623" y="2435662"/>
            <a:ext cx="1211239" cy="175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cdn.collider.com/wp-content/uploads/pitch-perfect-movie-poster3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8101" y="2435661"/>
            <a:ext cx="1203773" cy="175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f.tqn.com/y/horror/1/L/n/J/2/-/Bone-Tomahawk-poster.jpe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812" y="4596505"/>
            <a:ext cx="1171537" cy="172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6856" y="2026450"/>
            <a:ext cx="1378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SUPER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HERO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15307" y="6281982"/>
            <a:ext cx="1102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WESTERN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38714" y="4160050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MUSICAL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68390" y="6284229"/>
            <a:ext cx="901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SPORTS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24555" y="6281982"/>
            <a:ext cx="91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ACTION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5460" y="6281982"/>
            <a:ext cx="1203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ANIMATED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3814" y="4159447"/>
            <a:ext cx="178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SCIENCE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FICTION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83861" y="4160050"/>
            <a:ext cx="1670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DOCUMENTARY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61038" y="4160050"/>
            <a:ext cx="101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COMEDY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03424" y="415944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DRAMA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10992" y="6326474"/>
            <a:ext cx="1006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HORROR</a:t>
            </a:r>
          </a:p>
        </p:txBody>
      </p:sp>
    </p:spTree>
    <p:extLst>
      <p:ext uri="{BB962C8B-B14F-4D97-AF65-F5344CB8AC3E}">
        <p14:creationId xmlns:p14="http://schemas.microsoft.com/office/powerpoint/2010/main" val="2787079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14525" y="5412685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1958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202" y="593035"/>
            <a:ext cx="3190875" cy="4819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98901" y="5441607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1955</a:t>
            </a:r>
          </a:p>
        </p:txBody>
      </p:sp>
      <p:sp>
        <p:nvSpPr>
          <p:cNvPr id="4" name="Rectangle 3"/>
          <p:cNvSpPr/>
          <p:nvPr/>
        </p:nvSpPr>
        <p:spPr>
          <a:xfrm>
            <a:off x="1565871" y="5850835"/>
            <a:ext cx="17155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Saul Bass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609600"/>
            <a:ext cx="3205231" cy="48320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54342" y="5850835"/>
            <a:ext cx="27073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Reynold Brown</a:t>
            </a:r>
          </a:p>
        </p:txBody>
      </p:sp>
    </p:spTree>
    <p:extLst>
      <p:ext uri="{BB962C8B-B14F-4D97-AF65-F5344CB8AC3E}">
        <p14:creationId xmlns:p14="http://schemas.microsoft.com/office/powerpoint/2010/main" val="3087174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81000"/>
            <a:ext cx="6041136" cy="6139366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5873216"/>
              </p:ext>
            </p:extLst>
          </p:nvPr>
        </p:nvGraphicFramePr>
        <p:xfrm>
          <a:off x="6324600" y="1449540"/>
          <a:ext cx="2631439" cy="3945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Image" r:id="rId4" imgW="3555360" imgH="5333040" progId="Photoshop.Image.15">
                  <p:embed/>
                </p:oleObj>
              </mc:Choice>
              <mc:Fallback>
                <p:oleObj name="Image" r:id="rId4" imgW="3555360" imgH="5333040" progId="Photoshop.Image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24600" y="1449540"/>
                        <a:ext cx="2631439" cy="39459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6431366" y="5395523"/>
            <a:ext cx="241790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Drew </a:t>
            </a:r>
            <a:r>
              <a:rPr lang="en-US" sz="3200" dirty="0" err="1">
                <a:solidFill>
                  <a:schemeClr val="bg1"/>
                </a:solidFill>
              </a:rPr>
              <a:t>Struzan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1977-2015</a:t>
            </a:r>
          </a:p>
        </p:txBody>
      </p:sp>
    </p:spTree>
    <p:extLst>
      <p:ext uri="{BB962C8B-B14F-4D97-AF65-F5344CB8AC3E}">
        <p14:creationId xmlns:p14="http://schemas.microsoft.com/office/powerpoint/2010/main" val="2867603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47378" y="5292958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1981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1148516"/>
            <a:ext cx="2797426" cy="4144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984" y="1152525"/>
            <a:ext cx="2783016" cy="41745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0" y="1152525"/>
            <a:ext cx="2683622" cy="41745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33257" y="5943600"/>
            <a:ext cx="24179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Drew </a:t>
            </a:r>
            <a:r>
              <a:rPr lang="en-US" sz="3200" dirty="0" err="1">
                <a:solidFill>
                  <a:schemeClr val="bg1"/>
                </a:solidFill>
              </a:rPr>
              <a:t>Struzan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3097" y="5292958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1985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18816" y="5298474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2001</a:t>
            </a:r>
          </a:p>
        </p:txBody>
      </p:sp>
    </p:spTree>
    <p:extLst>
      <p:ext uri="{BB962C8B-B14F-4D97-AF65-F5344CB8AC3E}">
        <p14:creationId xmlns:p14="http://schemas.microsoft.com/office/powerpoint/2010/main" val="4117971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91" y="838200"/>
            <a:ext cx="3409950" cy="5162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6479" y="2806694"/>
            <a:ext cx="2646071" cy="24657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67400" y="6138000"/>
            <a:ext cx="2892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Neil </a:t>
            </a:r>
            <a:r>
              <a:rPr lang="en-US" sz="3200" dirty="0" err="1">
                <a:solidFill>
                  <a:schemeClr val="bg1"/>
                </a:solidFill>
              </a:rPr>
              <a:t>Kellerhouse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1452" y="6000750"/>
            <a:ext cx="10182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3" name="Rectangle 2"/>
          <p:cNvSpPr/>
          <p:nvPr/>
        </p:nvSpPr>
        <p:spPr>
          <a:xfrm>
            <a:off x="7000400" y="5271809"/>
            <a:ext cx="10182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2003</a:t>
            </a:r>
          </a:p>
        </p:txBody>
      </p:sp>
      <p:pic>
        <p:nvPicPr>
          <p:cNvPr id="7170" name="Picture 2" descr="http://www.kellerhouse.com/_bin/media/WORK/1760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86200" y="191558"/>
            <a:ext cx="2438401" cy="37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21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34000" y="6096000"/>
            <a:ext cx="36531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BLT Communications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976786" y="3638125"/>
            <a:ext cx="10182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3" name="Rectangle 2"/>
          <p:cNvSpPr/>
          <p:nvPr/>
        </p:nvSpPr>
        <p:spPr>
          <a:xfrm>
            <a:off x="2933210" y="6172200"/>
            <a:ext cx="10182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2015</a:t>
            </a:r>
          </a:p>
        </p:txBody>
      </p:sp>
      <p:pic>
        <p:nvPicPr>
          <p:cNvPr id="6146" name="Picture 2" descr="featured ass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74266"/>
            <a:ext cx="2362201" cy="350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eatured asse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1224" y="2764579"/>
            <a:ext cx="2362200" cy="350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eatured asse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6998" y="2184442"/>
            <a:ext cx="2362201" cy="350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featured asset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8301" y="429122"/>
            <a:ext cx="2362200" cy="350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010287" y="3878816"/>
            <a:ext cx="10182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2014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48984" y="5615082"/>
            <a:ext cx="10182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207357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0" y="152400"/>
            <a:ext cx="91440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Minion Pro" panose="02040503050306020203" pitchFamily="18" charset="0"/>
              </a:rPr>
              <a:t>Agenda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75932" y="1603157"/>
            <a:ext cx="10913533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Group discussion </a:t>
            </a:r>
          </a:p>
          <a:p>
            <a:r>
              <a:rPr lang="en-US" sz="2800" b="1" dirty="0"/>
              <a:t>Research</a:t>
            </a:r>
          </a:p>
          <a:p>
            <a:r>
              <a:rPr lang="en-US" sz="2800" b="1" dirty="0"/>
              <a:t>Brainstorming worksheet</a:t>
            </a:r>
          </a:p>
          <a:p>
            <a:r>
              <a:rPr lang="en-US" sz="2800" b="1" dirty="0"/>
              <a:t>Refine ideas</a:t>
            </a:r>
          </a:p>
          <a:p>
            <a:r>
              <a:rPr lang="en-US" sz="2800" b="1" dirty="0"/>
              <a:t>Reference images</a:t>
            </a:r>
          </a:p>
          <a:p>
            <a:r>
              <a:rPr lang="en-US" sz="2800" b="1" dirty="0"/>
              <a:t>Clean up</a:t>
            </a:r>
            <a:endParaRPr lang="en-US" sz="2800" b="1" i="1" dirty="0"/>
          </a:p>
          <a:p>
            <a:r>
              <a:rPr lang="en-US" sz="2800" b="1" dirty="0"/>
              <a:t>Next class</a:t>
            </a:r>
          </a:p>
        </p:txBody>
      </p:sp>
    </p:spTree>
    <p:extLst>
      <p:ext uri="{BB962C8B-B14F-4D97-AF65-F5344CB8AC3E}">
        <p14:creationId xmlns:p14="http://schemas.microsoft.com/office/powerpoint/2010/main" val="3396452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71328" y="3664463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1984</a:t>
            </a:r>
          </a:p>
        </p:txBody>
      </p:sp>
      <p:sp>
        <p:nvSpPr>
          <p:cNvPr id="3" name="Rectangle 2"/>
          <p:cNvSpPr/>
          <p:nvPr/>
        </p:nvSpPr>
        <p:spPr>
          <a:xfrm>
            <a:off x="675081" y="5128463"/>
            <a:ext cx="283148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Teaser Posters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Viral Marketing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41115" y="3664463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1993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18816" y="5298474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2015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353" y="2514601"/>
            <a:ext cx="2309498" cy="34220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228600"/>
            <a:ext cx="2307262" cy="34358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872" y="236650"/>
            <a:ext cx="2181545" cy="34280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512" y="2514600"/>
            <a:ext cx="2311024" cy="342204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49708" y="593664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2008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28786" y="595569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361684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1_aw_black-swan_style_a_r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5393" y="228599"/>
            <a:ext cx="2021688" cy="296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nightcrawler | eerily gratifying: 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9821" y="3656079"/>
            <a:ext cx="2059824" cy="295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Finding Nemo | 25 Beautifully Reimagined Disney Posters That Capture The Magic Of The Films: 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9897" y="228599"/>
            <a:ext cx="2087301" cy="296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The Revenant unofficial (fanart) Movie Poster on Behance: 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399" y="229185"/>
            <a:ext cx="2071237" cy="29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Guardians of the Galaxy by Hans Woody: 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3657600"/>
            <a:ext cx="2109084" cy="296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Batman v Superman - Dawn of Justice (Alternative Movie Poster) by Amien Juugo: 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1057" y="3657599"/>
            <a:ext cx="2060334" cy="296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795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494556" y="6096000"/>
            <a:ext cx="141005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http://www.boredpanda.com/random-photos-turned-into-movie-posters/</a:t>
            </a:r>
          </a:p>
        </p:txBody>
      </p:sp>
      <p:pic>
        <p:nvPicPr>
          <p:cNvPr id="7170" name="Picture 2" descr="Post_as_a_movi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806" y="304800"/>
            <a:ext cx="2369243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ost_as_a_movi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5812" y="304800"/>
            <a:ext cx="2499784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ost_as_a_movi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0359" y="304800"/>
            <a:ext cx="2737281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520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imgs.inkfrog.com/pix/awesome_house/nEO_IMG_The-Dark-Knight_24x3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00" y="228600"/>
            <a:ext cx="4178755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02527" y="4307976"/>
            <a:ext cx="16866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TITLE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23459" y="5760998"/>
            <a:ext cx="42448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RELEASE DATE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46666" y="194143"/>
            <a:ext cx="25984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TAGLINE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95214" y="1391734"/>
            <a:ext cx="29013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IMAGERY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11202" y="2474140"/>
            <a:ext cx="24693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ACTORS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24461" y="3261500"/>
            <a:ext cx="18428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LOGO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62599" y="5017996"/>
            <a:ext cx="25665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CREDITS</a:t>
            </a:r>
          </a:p>
        </p:txBody>
      </p:sp>
      <p:cxnSp>
        <p:nvCxnSpPr>
          <p:cNvPr id="11" name="Straight Arrow Connector 10"/>
          <p:cNvCxnSpPr>
            <a:stCxn id="6" idx="1"/>
          </p:cNvCxnSpPr>
          <p:nvPr/>
        </p:nvCxnSpPr>
        <p:spPr>
          <a:xfrm flipH="1">
            <a:off x="4114800" y="4769641"/>
            <a:ext cx="1887727" cy="56435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3886200" y="533400"/>
            <a:ext cx="1509014" cy="762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743200" y="1905000"/>
            <a:ext cx="2438400" cy="9144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3886200" y="3124200"/>
            <a:ext cx="1725002" cy="14478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667553" y="5462425"/>
            <a:ext cx="1887727" cy="56435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743200" y="6372109"/>
            <a:ext cx="2012450" cy="135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868611" y="3840114"/>
            <a:ext cx="3096399" cy="147488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31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65" y="533400"/>
            <a:ext cx="9127435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Minion Pro" panose="02040503050306020203" pitchFamily="18" charset="0"/>
              </a:rPr>
              <a:t>Challenge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4982" y="2743200"/>
            <a:ext cx="8610600" cy="402336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/>
              <a:t> Create a movie poster that depicts your future self. </a:t>
            </a:r>
          </a:p>
          <a:p>
            <a:pPr marL="0" indent="0">
              <a:buNone/>
            </a:pPr>
            <a:r>
              <a:rPr lang="en-US" sz="4000" b="1" dirty="0"/>
              <a:t> </a:t>
            </a:r>
            <a:endParaRPr lang="en-US" sz="4800" b="1" dirty="0"/>
          </a:p>
          <a:p>
            <a:pPr marL="0" indent="0">
              <a:buFont typeface="Arial" pitchFamily="34" charset="0"/>
              <a:buNone/>
            </a:pP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633355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04800"/>
            <a:ext cx="4937760" cy="617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47518" y="2475223"/>
            <a:ext cx="14077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TITLE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52403" y="5797282"/>
            <a:ext cx="34915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RELEASE DATE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43404" y="3561785"/>
            <a:ext cx="21500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TAGLINE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7234" y="808834"/>
            <a:ext cx="23987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IMAGERY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6350" y="246230"/>
            <a:ext cx="20437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ACTORS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09225" y="4331226"/>
            <a:ext cx="15356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LOGO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34492" y="5032947"/>
            <a:ext cx="21247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CREDITS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2362200" y="2253593"/>
            <a:ext cx="2986786" cy="60635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4184768" y="722789"/>
            <a:ext cx="1727662" cy="1315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673618" y="1386086"/>
            <a:ext cx="1812782" cy="82371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309490" y="3941520"/>
            <a:ext cx="1725002" cy="14478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752600" y="5366091"/>
            <a:ext cx="3970067" cy="57215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071448" y="6182656"/>
            <a:ext cx="595388" cy="1404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1"/>
          </p:cNvCxnSpPr>
          <p:nvPr/>
        </p:nvCxnSpPr>
        <p:spPr>
          <a:xfrm flipH="1">
            <a:off x="3429001" y="4715947"/>
            <a:ext cx="2680224" cy="136433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Bob Ross at Easel. Loved to watch this with mamaw when I was little. Awe memories.: 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0476" y="1582547"/>
            <a:ext cx="1530902" cy="197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29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97777"/>
            <a:ext cx="9144000" cy="14507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Minion Pro" panose="02040503050306020203" pitchFamily="18" charset="0"/>
              </a:rPr>
              <a:t>How To Get Started</a:t>
            </a:r>
            <a:endParaRPr lang="en-US" dirty="0">
              <a:latin typeface="Sketch Block" panose="02000000000000000000" pitchFamily="2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06801" y="1212120"/>
            <a:ext cx="6257278" cy="40819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FF0000"/>
                </a:solidFill>
              </a:rPr>
              <a:t>Step 1 </a:t>
            </a:r>
            <a:r>
              <a:rPr lang="en-US" sz="2000" b="1" dirty="0"/>
              <a:t>- </a:t>
            </a:r>
            <a:r>
              <a:rPr lang="en-US" sz="2000" dirty="0"/>
              <a:t>Pair/individual research: Find a movie poster and identify the key movie poster elements.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Step 2 </a:t>
            </a:r>
            <a:r>
              <a:rPr lang="en-US" sz="2000" b="1" dirty="0"/>
              <a:t>- </a:t>
            </a:r>
            <a:r>
              <a:rPr lang="en-US" sz="2000" dirty="0"/>
              <a:t>Brainstorm worksheet, identify your poster genre, title, tagline, narrative.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Step 3 </a:t>
            </a:r>
            <a:r>
              <a:rPr lang="en-US" sz="2000" b="1" dirty="0"/>
              <a:t>- </a:t>
            </a:r>
            <a:r>
              <a:rPr lang="en-US" sz="2000" dirty="0"/>
              <a:t>Research at least four reference posters, place images on word doc, save &amp; print for your sketchbook.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Step 4 </a:t>
            </a:r>
            <a:r>
              <a:rPr lang="en-US" sz="2000" b="1" dirty="0"/>
              <a:t>-</a:t>
            </a:r>
            <a:r>
              <a:rPr lang="en-US" sz="2000" dirty="0"/>
              <a:t>Open a new file in Photoshop: 8 inches x 10 inches, 300pixels/inch, RGB color.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Step 5 </a:t>
            </a:r>
            <a:r>
              <a:rPr lang="en-US" sz="2000" b="1" dirty="0"/>
              <a:t>- </a:t>
            </a:r>
            <a:r>
              <a:rPr lang="en-US" sz="2000" dirty="0"/>
              <a:t>Save new file as </a:t>
            </a:r>
            <a:r>
              <a:rPr lang="en-US" sz="2000" dirty="0" err="1"/>
              <a:t>MoviePoster_Lastname</a:t>
            </a:r>
            <a:r>
              <a:rPr lang="en-US" sz="2000" dirty="0"/>
              <a:t>.  Example, </a:t>
            </a:r>
            <a:r>
              <a:rPr lang="en-US" sz="2000" dirty="0" err="1"/>
              <a:t>MoviePoster_DRAKE.psd</a:t>
            </a:r>
            <a:endParaRPr lang="en-US" sz="2000" dirty="0"/>
          </a:p>
          <a:p>
            <a:r>
              <a:rPr lang="en-US" sz="2000" b="1" dirty="0">
                <a:solidFill>
                  <a:srgbClr val="FF0000"/>
                </a:solidFill>
              </a:rPr>
              <a:t>Step 6 </a:t>
            </a:r>
            <a:r>
              <a:rPr lang="en-US" sz="2000" b="1" dirty="0"/>
              <a:t>- </a:t>
            </a:r>
            <a:r>
              <a:rPr lang="en-US" sz="2000" dirty="0"/>
              <a:t>Begin sketching possible designs for your poster in your sketchbook.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Step 7 </a:t>
            </a:r>
            <a:r>
              <a:rPr lang="en-US" sz="2000" b="1" dirty="0"/>
              <a:t>– </a:t>
            </a:r>
            <a:r>
              <a:rPr lang="en-US" sz="2000" dirty="0"/>
              <a:t>PMI Ticket to leave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132100" y="812010"/>
            <a:ext cx="6879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Challenge - </a:t>
            </a:r>
            <a:r>
              <a:rPr lang="en-US" sz="2000" b="1" dirty="0"/>
              <a:t> Create a movie poster that depicts your future self.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8474" y="1480638"/>
            <a:ext cx="2438400" cy="1828801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4699176"/>
              </p:ext>
            </p:extLst>
          </p:nvPr>
        </p:nvGraphicFramePr>
        <p:xfrm>
          <a:off x="6549389" y="3521619"/>
          <a:ext cx="2351269" cy="3012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Image" r:id="rId4" imgW="3567960" imgH="4571280" progId="Photoshop.Image.13">
                  <p:embed/>
                </p:oleObj>
              </mc:Choice>
              <mc:Fallback>
                <p:oleObj name="Image" r:id="rId4" imgW="3567960" imgH="45712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49389" y="3521619"/>
                        <a:ext cx="2351269" cy="30123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533400" y="5605214"/>
            <a:ext cx="571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60000"/>
                </a:solidFill>
              </a:rPr>
              <a:t>*Poster references must be school appropriate in subject matter.  </a:t>
            </a:r>
          </a:p>
        </p:txBody>
      </p:sp>
    </p:spTree>
    <p:extLst>
      <p:ext uri="{BB962C8B-B14F-4D97-AF65-F5344CB8AC3E}">
        <p14:creationId xmlns:p14="http://schemas.microsoft.com/office/powerpoint/2010/main" val="23149645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/>
            </a:gs>
            <a:gs pos="15000">
              <a:schemeClr val="tx1">
                <a:lumMod val="95000"/>
                <a:lumOff val="5000"/>
              </a:schemeClr>
            </a:gs>
            <a:gs pos="85000">
              <a:schemeClr val="tx1">
                <a:lumMod val="95000"/>
                <a:lumOff val="5000"/>
              </a:schemeClr>
            </a:gs>
            <a:gs pos="100000">
              <a:schemeClr val="tx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6"/>
          <p:cNvGrpSpPr/>
          <p:nvPr/>
        </p:nvGrpSpPr>
        <p:grpSpPr>
          <a:xfrm>
            <a:off x="1314083" y="1813035"/>
            <a:ext cx="7362497" cy="3231931"/>
            <a:chOff x="890752" y="1813035"/>
            <a:chExt cx="7362497" cy="3231931"/>
          </a:xfrm>
          <a:scene3d>
            <a:camera prst="perspectiveRight"/>
            <a:lightRig rig="threePt" dir="t"/>
          </a:scene3d>
        </p:grpSpPr>
        <p:sp>
          <p:nvSpPr>
            <p:cNvPr id="7" name="Rounded Rectangle 6"/>
            <p:cNvSpPr/>
            <p:nvPr/>
          </p:nvSpPr>
          <p:spPr>
            <a:xfrm>
              <a:off x="1044802" y="1992332"/>
              <a:ext cx="7014066" cy="2849464"/>
            </a:xfrm>
            <a:prstGeom prst="roundRect">
              <a:avLst>
                <a:gd name="adj" fmla="val 831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sz="5000" b="1" kern="1200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Franklin Gothic Medium" pitchFamily="34" charset="0"/>
                <a:ea typeface="+mn-ea"/>
                <a:cs typeface="+mn-cs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1034231" y="2280722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/>
            <p:cNvSpPr/>
            <p:nvPr/>
          </p:nvSpPr>
          <p:spPr>
            <a:xfrm>
              <a:off x="890752" y="1813035"/>
              <a:ext cx="7362497" cy="3231931"/>
            </a:xfrm>
            <a:prstGeom prst="roundRect">
              <a:avLst>
                <a:gd name="adj" fmla="val 8932"/>
              </a:avLst>
            </a:prstGeom>
            <a:noFill/>
            <a:ln w="127000" cap="rnd" cmpd="sng">
              <a:solidFill>
                <a:schemeClr val="bg1"/>
              </a:solidFill>
              <a:prstDash val="sysDot"/>
            </a:ln>
            <a:effectLst>
              <a:glow rad="139700">
                <a:srgbClr val="FFC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1034231" y="2602455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034231" y="2924188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1034231" y="3245921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034231" y="3567654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1034231" y="3889387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1034231" y="4211120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034231" y="4532853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/>
            <p:nvPr/>
          </p:nvSpPr>
          <p:spPr>
            <a:xfrm>
              <a:off x="1064967" y="2003100"/>
              <a:ext cx="7014066" cy="28494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lnSpc>
                  <a:spcPts val="5300"/>
                </a:lnSpc>
              </a:pPr>
              <a:r>
                <a:rPr lang="en-US" sz="5000" b="1" kern="1200" dirty="0">
                  <a:ln w="17780" cmpd="sng">
                    <a:noFill/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chemeClr val="tx1"/>
                      </a:gs>
                    </a:gsLst>
                    <a:lin ang="5400000"/>
                  </a:gra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ranklin Gothic Medium" pitchFamily="34" charset="0"/>
                  <a:ea typeface="+mn-ea"/>
                  <a:cs typeface="+mn-cs"/>
                </a:rPr>
                <a:t>Coming Attractions</a:t>
              </a:r>
            </a:p>
            <a:p>
              <a:pPr algn="ctr" rtl="0">
                <a:lnSpc>
                  <a:spcPts val="5300"/>
                </a:lnSpc>
              </a:pPr>
              <a:r>
                <a:rPr lang="en-US" sz="5000" b="1" dirty="0">
                  <a:ln w="17780" cmpd="sng">
                    <a:noFill/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chemeClr val="tx1"/>
                      </a:gs>
                    </a:gsLst>
                    <a:lin ang="5400000"/>
                  </a:gra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ranklin Gothic Medium" pitchFamily="34" charset="0"/>
                </a:rPr>
                <a:t>Computer Graphics 1</a:t>
              </a:r>
            </a:p>
            <a:p>
              <a:pPr algn="ctr" rtl="0">
                <a:lnSpc>
                  <a:spcPts val="5300"/>
                </a:lnSpc>
              </a:pPr>
              <a:r>
                <a:rPr lang="en-US" sz="5000" b="1" kern="1200" dirty="0">
                  <a:ln w="17780" cmpd="sng">
                    <a:noFill/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chemeClr val="tx1"/>
                      </a:gs>
                    </a:gsLst>
                    <a:lin ang="5400000"/>
                  </a:gra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ranklin Gothic Medium" pitchFamily="34" charset="0"/>
                  <a:ea typeface="+mn-ea"/>
                  <a:cs typeface="+mn-cs"/>
                </a:rPr>
                <a:t>Session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5749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0" y="152400"/>
            <a:ext cx="91440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Minion Pro" panose="02040503050306020203" pitchFamily="18" charset="0"/>
              </a:rPr>
              <a:t>Agenda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75932" y="1603157"/>
            <a:ext cx="10913533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Group discussion </a:t>
            </a:r>
          </a:p>
          <a:p>
            <a:r>
              <a:rPr lang="en-US" sz="2800" b="1" dirty="0"/>
              <a:t>Complete brainstorming worksheet</a:t>
            </a:r>
          </a:p>
          <a:p>
            <a:r>
              <a:rPr lang="en-US" sz="2800" b="1" dirty="0"/>
              <a:t>Thumbnail/rough sketches</a:t>
            </a:r>
          </a:p>
          <a:p>
            <a:r>
              <a:rPr lang="en-US" sz="2800" b="1" dirty="0"/>
              <a:t>Design Pitches</a:t>
            </a:r>
          </a:p>
          <a:p>
            <a:r>
              <a:rPr lang="en-US" sz="2800" b="1" dirty="0"/>
              <a:t>Gather image resources</a:t>
            </a:r>
          </a:p>
          <a:p>
            <a:r>
              <a:rPr lang="en-US" sz="2800" b="1" dirty="0"/>
              <a:t>Clean up</a:t>
            </a:r>
            <a:endParaRPr lang="en-US" sz="2800" b="1" i="1" dirty="0"/>
          </a:p>
          <a:p>
            <a:r>
              <a:rPr lang="en-US" sz="2800" b="1" dirty="0"/>
              <a:t>Next class</a:t>
            </a:r>
          </a:p>
        </p:txBody>
      </p:sp>
    </p:spTree>
    <p:extLst>
      <p:ext uri="{BB962C8B-B14F-4D97-AF65-F5344CB8AC3E}">
        <p14:creationId xmlns:p14="http://schemas.microsoft.com/office/powerpoint/2010/main" val="28796370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65" y="533400"/>
            <a:ext cx="9127435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Minion Pro" panose="02040503050306020203" pitchFamily="18" charset="0"/>
              </a:rPr>
              <a:t>Challenge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4982" y="2667000"/>
            <a:ext cx="8610600" cy="402336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/>
              <a:t> Create a movie poster that depicts your future self. </a:t>
            </a:r>
          </a:p>
          <a:p>
            <a:pPr marL="0" indent="0">
              <a:buNone/>
            </a:pPr>
            <a:r>
              <a:rPr lang="en-US" sz="4000" b="1" dirty="0"/>
              <a:t> </a:t>
            </a:r>
            <a:endParaRPr lang="en-US" sz="4800" b="1" dirty="0"/>
          </a:p>
          <a:p>
            <a:pPr marL="0" indent="0">
              <a:buFont typeface="Arial" pitchFamily="34" charset="0"/>
              <a:buNone/>
            </a:pP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540799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105400" y="228600"/>
            <a:ext cx="37132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Movie Genre?</a:t>
            </a:r>
          </a:p>
        </p:txBody>
      </p:sp>
      <p:pic>
        <p:nvPicPr>
          <p:cNvPr id="9218" name="Picture 2" descr="http://screencrush.com/files/2015/02/avengers-2-poster-hi-re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99" y="228600"/>
            <a:ext cx="432803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53393" y="2551837"/>
            <a:ext cx="221727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</a:rPr>
              <a:t>SUPER </a:t>
            </a:r>
          </a:p>
          <a:p>
            <a:pPr algn="ctr"/>
            <a:r>
              <a:rPr lang="en-US" sz="5400" b="1" dirty="0">
                <a:solidFill>
                  <a:srgbClr val="C00000"/>
                </a:solidFill>
              </a:rPr>
              <a:t>HERO</a:t>
            </a:r>
          </a:p>
        </p:txBody>
      </p:sp>
    </p:spTree>
    <p:extLst>
      <p:ext uri="{BB962C8B-B14F-4D97-AF65-F5344CB8AC3E}">
        <p14:creationId xmlns:p14="http://schemas.microsoft.com/office/powerpoint/2010/main" val="285145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angkok Dangerou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736" y="1904999"/>
            <a:ext cx="2461971" cy="368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X-Men: First Clas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1905000"/>
            <a:ext cx="2455277" cy="36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orky Romano Poste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0703" y="1905000"/>
            <a:ext cx="2470673" cy="36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3630" y="609600"/>
            <a:ext cx="92201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What makes these posters unsuccessful?</a:t>
            </a:r>
          </a:p>
        </p:txBody>
      </p:sp>
    </p:spTree>
    <p:extLst>
      <p:ext uri="{BB962C8B-B14F-4D97-AF65-F5344CB8AC3E}">
        <p14:creationId xmlns:p14="http://schemas.microsoft.com/office/powerpoint/2010/main" val="29233523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The Other Woman Po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2514600" cy="372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3630" y="609600"/>
            <a:ext cx="92201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What makes these posters unsuccessful?</a:t>
            </a:r>
          </a:p>
        </p:txBody>
      </p:sp>
      <p:pic>
        <p:nvPicPr>
          <p:cNvPr id="8202" name="Picture 10" descr="The Last Song Poste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1916" y="1981201"/>
            <a:ext cx="2520264" cy="372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The Bling Ring Poste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891" y="1981998"/>
            <a:ext cx="2514600" cy="372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879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3630" y="609600"/>
            <a:ext cx="9220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Successful Movie Poster Design Tips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1828800"/>
            <a:ext cx="8610600" cy="402336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000" b="1" dirty="0"/>
          </a:p>
          <a:p>
            <a:r>
              <a:rPr lang="en-US" sz="4000" b="1" dirty="0"/>
              <a:t>A poster should have </a:t>
            </a:r>
            <a:r>
              <a:rPr lang="en-US" sz="4000" b="1" i="1" dirty="0">
                <a:solidFill>
                  <a:srgbClr val="C00000"/>
                </a:solidFill>
              </a:rPr>
              <a:t>focus</a:t>
            </a:r>
            <a:r>
              <a:rPr lang="en-US" sz="4000" b="1" dirty="0"/>
              <a:t> – focus and communicate a single message</a:t>
            </a:r>
          </a:p>
          <a:p>
            <a:endParaRPr lang="en-US" sz="4000" b="1" dirty="0"/>
          </a:p>
          <a:p>
            <a:r>
              <a:rPr lang="en-US" sz="4000" b="1" dirty="0"/>
              <a:t>A poster should have </a:t>
            </a:r>
            <a:r>
              <a:rPr lang="en-US" sz="4000" b="1" i="1" dirty="0">
                <a:solidFill>
                  <a:srgbClr val="C00000"/>
                </a:solidFill>
              </a:rPr>
              <a:t>order</a:t>
            </a:r>
            <a:r>
              <a:rPr lang="en-US" sz="4000" b="1" dirty="0"/>
              <a:t> – a hierarchy of information that is easy to understand</a:t>
            </a:r>
          </a:p>
          <a:p>
            <a:endParaRPr lang="en-US" sz="4000" b="1" dirty="0"/>
          </a:p>
          <a:p>
            <a:r>
              <a:rPr lang="en-US" sz="4000" b="1" dirty="0"/>
              <a:t>A poster should be </a:t>
            </a:r>
            <a:r>
              <a:rPr lang="en-US" sz="4000" b="1" i="1" dirty="0">
                <a:solidFill>
                  <a:srgbClr val="C00000"/>
                </a:solidFill>
              </a:rPr>
              <a:t>aesthetically pleasing </a:t>
            </a:r>
            <a:r>
              <a:rPr lang="en-US" sz="4000" b="1" dirty="0"/>
              <a:t>– grad attention</a:t>
            </a:r>
          </a:p>
          <a:p>
            <a:pPr marL="0" indent="0">
              <a:buNone/>
            </a:pPr>
            <a:r>
              <a:rPr lang="en-US" sz="4000" b="1" dirty="0"/>
              <a:t> </a:t>
            </a:r>
            <a:endParaRPr lang="en-US" sz="4800" b="1" dirty="0"/>
          </a:p>
          <a:p>
            <a:pPr marL="0" indent="0">
              <a:buFont typeface="Arial" pitchFamily="34" charset="0"/>
              <a:buNone/>
            </a:pP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0325022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228600"/>
            <a:ext cx="9220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Thumbnail and Rough Sketches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1447880"/>
              </p:ext>
            </p:extLst>
          </p:nvPr>
        </p:nvGraphicFramePr>
        <p:xfrm>
          <a:off x="363794" y="1092060"/>
          <a:ext cx="2438400" cy="5250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Image" r:id="rId3" imgW="4638600" imgH="9984240" progId="Photoshop.Image.15">
                  <p:embed/>
                </p:oleObj>
              </mc:Choice>
              <mc:Fallback>
                <p:oleObj name="Image" r:id="rId3" imgW="4638600" imgH="9984240" progId="Photoshop.Image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3794" y="1092060"/>
                        <a:ext cx="2438400" cy="52500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429920"/>
              </p:ext>
            </p:extLst>
          </p:nvPr>
        </p:nvGraphicFramePr>
        <p:xfrm>
          <a:off x="2954594" y="1143000"/>
          <a:ext cx="3446207" cy="5189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Image" r:id="rId5" imgW="6631560" imgH="9984240" progId="Photoshop.Image.15">
                  <p:embed/>
                </p:oleObj>
              </mc:Choice>
              <mc:Fallback>
                <p:oleObj name="Image" r:id="rId5" imgW="6631560" imgH="9984240" progId="Photoshop.Image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54594" y="1143000"/>
                        <a:ext cx="3446207" cy="51895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6" name="Picture 2" descr="http://images.moviepostershop.com/jurassic-park-movie-poster-1992-101014147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1143000"/>
            <a:ext cx="2192593" cy="324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781800" y="5181600"/>
            <a:ext cx="8610600" cy="402336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John Alvin</a:t>
            </a:r>
          </a:p>
          <a:p>
            <a:pPr marL="0" indent="0">
              <a:buNone/>
            </a:pP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9790877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97777"/>
            <a:ext cx="9144000" cy="14507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Minion Pro" panose="02040503050306020203" pitchFamily="18" charset="0"/>
              </a:rPr>
              <a:t>How To Get Started</a:t>
            </a:r>
            <a:endParaRPr lang="en-US" dirty="0">
              <a:latin typeface="Sketch Block" panose="02000000000000000000" pitchFamily="2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764688"/>
            <a:ext cx="8825948" cy="43513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FF0000"/>
                </a:solidFill>
              </a:rPr>
              <a:t>Step 1 </a:t>
            </a:r>
            <a:r>
              <a:rPr lang="en-US" sz="2000" b="1" dirty="0"/>
              <a:t>– </a:t>
            </a:r>
            <a:r>
              <a:rPr lang="en-US" sz="2000" dirty="0"/>
              <a:t>Complete at least 10 thumbnail sketches </a:t>
            </a:r>
          </a:p>
          <a:p>
            <a:pPr marL="0" indent="0">
              <a:buNone/>
            </a:pPr>
            <a:r>
              <a:rPr lang="en-US" sz="2000" dirty="0"/>
              <a:t>      of your movie poster design in your sketchbooks.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Step 2 </a:t>
            </a:r>
            <a:r>
              <a:rPr lang="en-US" sz="2000" b="1" dirty="0"/>
              <a:t>– </a:t>
            </a:r>
            <a:r>
              <a:rPr lang="en-US" sz="2000" dirty="0"/>
              <a:t>From your thumbnails select five and create </a:t>
            </a:r>
          </a:p>
          <a:p>
            <a:pPr marL="0" indent="0">
              <a:buNone/>
            </a:pPr>
            <a:r>
              <a:rPr lang="en-US" sz="2000" dirty="0"/>
              <a:t>      more detailed rough sketches in your sketchbooks.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Step 3 </a:t>
            </a:r>
            <a:r>
              <a:rPr lang="en-US" sz="2000" b="1" dirty="0"/>
              <a:t>– </a:t>
            </a:r>
            <a:r>
              <a:rPr lang="en-US" sz="2000" dirty="0"/>
              <a:t>Once sketches are completed you will have one-one design pitch sessions.  Describe your design ideas, listen to feedback. 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Step 4 </a:t>
            </a:r>
            <a:r>
              <a:rPr lang="en-US" sz="2000" b="1" dirty="0"/>
              <a:t>–</a:t>
            </a:r>
            <a:r>
              <a:rPr lang="en-US" sz="2000" dirty="0"/>
              <a:t> Refine your ideas based on your design pitch session feedback.  Complete a fine rough sketch of your movie poster design in your sketchbook.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Step 5 </a:t>
            </a:r>
            <a:r>
              <a:rPr lang="en-US" sz="2000" b="1" dirty="0"/>
              <a:t>– </a:t>
            </a:r>
            <a:r>
              <a:rPr lang="en-US" sz="2000" dirty="0"/>
              <a:t>Start gathering image resources for your poster.</a:t>
            </a:r>
          </a:p>
          <a:p>
            <a:pPr lvl="1"/>
            <a:r>
              <a:rPr lang="en-US" sz="1600" dirty="0"/>
              <a:t>You must incorporate an image of yourself in you final design. </a:t>
            </a:r>
          </a:p>
          <a:p>
            <a:pPr lvl="1"/>
            <a:r>
              <a:rPr lang="en-US" sz="1600" dirty="0"/>
              <a:t>Help each other take photos and upload them to your folders.  </a:t>
            </a:r>
          </a:p>
          <a:p>
            <a:pPr lvl="1"/>
            <a:r>
              <a:rPr lang="en-US" sz="1600" dirty="0"/>
              <a:t>Any online resources must be copyright free.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Step 6 </a:t>
            </a:r>
            <a:r>
              <a:rPr lang="en-US" sz="2000" b="1" dirty="0"/>
              <a:t>- </a:t>
            </a:r>
            <a:r>
              <a:rPr lang="en-US" sz="2000" dirty="0"/>
              <a:t>Begin researching online tutorials for image manipulation.  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Step 7 </a:t>
            </a:r>
            <a:r>
              <a:rPr lang="en-US" sz="2000" dirty="0"/>
              <a:t>– EXIT TICKET TO LEAVE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14010" y="901800"/>
            <a:ext cx="6915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Challenge - </a:t>
            </a:r>
            <a:r>
              <a:rPr lang="en-US" sz="2000" b="1" dirty="0"/>
              <a:t> Create a movie poster that depicts your future self. </a:t>
            </a:r>
          </a:p>
        </p:txBody>
      </p:sp>
      <p:pic>
        <p:nvPicPr>
          <p:cNvPr id="4098" name="Picture 2" descr="http://jimleggitt.typepad.com/.a/6a011570db639d970b01348108c248970c-pi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1309725"/>
            <a:ext cx="2514600" cy="188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8689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/>
            </a:gs>
            <a:gs pos="15000">
              <a:schemeClr val="tx1">
                <a:lumMod val="95000"/>
                <a:lumOff val="5000"/>
              </a:schemeClr>
            </a:gs>
            <a:gs pos="85000">
              <a:schemeClr val="tx1">
                <a:lumMod val="95000"/>
                <a:lumOff val="5000"/>
              </a:schemeClr>
            </a:gs>
            <a:gs pos="100000">
              <a:schemeClr val="tx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6"/>
          <p:cNvGrpSpPr/>
          <p:nvPr/>
        </p:nvGrpSpPr>
        <p:grpSpPr>
          <a:xfrm>
            <a:off x="1314083" y="1813035"/>
            <a:ext cx="7362497" cy="3231931"/>
            <a:chOff x="890752" y="1813035"/>
            <a:chExt cx="7362497" cy="3231931"/>
          </a:xfrm>
          <a:scene3d>
            <a:camera prst="perspectiveRight"/>
            <a:lightRig rig="threePt" dir="t"/>
          </a:scene3d>
        </p:grpSpPr>
        <p:sp>
          <p:nvSpPr>
            <p:cNvPr id="7" name="Rounded Rectangle 6"/>
            <p:cNvSpPr/>
            <p:nvPr/>
          </p:nvSpPr>
          <p:spPr>
            <a:xfrm>
              <a:off x="1044802" y="1992332"/>
              <a:ext cx="7014066" cy="2849464"/>
            </a:xfrm>
            <a:prstGeom prst="roundRect">
              <a:avLst>
                <a:gd name="adj" fmla="val 831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sz="5000" b="1" kern="1200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Franklin Gothic Medium" pitchFamily="34" charset="0"/>
                <a:ea typeface="+mn-ea"/>
                <a:cs typeface="+mn-cs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1034231" y="2280722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/>
            <p:cNvSpPr/>
            <p:nvPr/>
          </p:nvSpPr>
          <p:spPr>
            <a:xfrm>
              <a:off x="890752" y="1813035"/>
              <a:ext cx="7362497" cy="3231931"/>
            </a:xfrm>
            <a:prstGeom prst="roundRect">
              <a:avLst>
                <a:gd name="adj" fmla="val 8932"/>
              </a:avLst>
            </a:prstGeom>
            <a:noFill/>
            <a:ln w="127000" cap="rnd" cmpd="sng">
              <a:solidFill>
                <a:schemeClr val="bg1"/>
              </a:solidFill>
              <a:prstDash val="sysDot"/>
            </a:ln>
            <a:effectLst>
              <a:glow rad="139700">
                <a:srgbClr val="FFC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1034231" y="2602455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034231" y="2924188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1034231" y="3245921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034231" y="3567654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1034231" y="3889387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1034231" y="4211120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034231" y="4532853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/>
            <p:nvPr/>
          </p:nvSpPr>
          <p:spPr>
            <a:xfrm>
              <a:off x="1064967" y="2003100"/>
              <a:ext cx="7014066" cy="28494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lnSpc>
                  <a:spcPts val="5300"/>
                </a:lnSpc>
              </a:pPr>
              <a:r>
                <a:rPr lang="en-US" sz="5000" b="1" kern="1200" dirty="0">
                  <a:ln w="17780" cmpd="sng">
                    <a:noFill/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chemeClr val="tx1"/>
                      </a:gs>
                    </a:gsLst>
                    <a:lin ang="5400000"/>
                  </a:gra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ranklin Gothic Medium" pitchFamily="34" charset="0"/>
                  <a:ea typeface="+mn-ea"/>
                  <a:cs typeface="+mn-cs"/>
                </a:rPr>
                <a:t>Coming Attractions</a:t>
              </a:r>
            </a:p>
            <a:p>
              <a:pPr algn="ctr" rtl="0">
                <a:lnSpc>
                  <a:spcPts val="5300"/>
                </a:lnSpc>
              </a:pPr>
              <a:r>
                <a:rPr lang="en-US" sz="5000" b="1" dirty="0">
                  <a:ln w="17780" cmpd="sng">
                    <a:noFill/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chemeClr val="tx1"/>
                      </a:gs>
                    </a:gsLst>
                    <a:lin ang="5400000"/>
                  </a:gra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ranklin Gothic Medium" pitchFamily="34" charset="0"/>
                </a:rPr>
                <a:t>Computer Graphics 1</a:t>
              </a:r>
            </a:p>
            <a:p>
              <a:pPr algn="ctr" rtl="0">
                <a:lnSpc>
                  <a:spcPts val="5300"/>
                </a:lnSpc>
              </a:pPr>
              <a:r>
                <a:rPr lang="en-US" sz="5000" b="1" kern="1200" dirty="0">
                  <a:ln w="17780" cmpd="sng">
                    <a:noFill/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chemeClr val="tx1"/>
                      </a:gs>
                    </a:gsLst>
                    <a:lin ang="5400000"/>
                  </a:gra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ranklin Gothic Medium" pitchFamily="34" charset="0"/>
                  <a:ea typeface="+mn-ea"/>
                  <a:cs typeface="+mn-cs"/>
                </a:rPr>
                <a:t>Session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25223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0" y="152400"/>
            <a:ext cx="91440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Minion Pro" panose="02040503050306020203" pitchFamily="18" charset="0"/>
              </a:rPr>
              <a:t>Agenda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75932" y="1603157"/>
            <a:ext cx="10913533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Group discussion </a:t>
            </a:r>
          </a:p>
          <a:p>
            <a:r>
              <a:rPr lang="en-US" sz="2800" b="1" dirty="0"/>
              <a:t>Photoshop filters, masking images</a:t>
            </a:r>
          </a:p>
          <a:p>
            <a:r>
              <a:rPr lang="en-US" sz="2800" b="1" dirty="0"/>
              <a:t>Explore and experiment with filters</a:t>
            </a:r>
          </a:p>
          <a:p>
            <a:r>
              <a:rPr lang="en-US" sz="2800" b="1" dirty="0"/>
              <a:t>Research online image manipulation tutorials</a:t>
            </a:r>
          </a:p>
          <a:p>
            <a:r>
              <a:rPr lang="en-US" sz="2800" b="1" dirty="0"/>
              <a:t>Studio time</a:t>
            </a:r>
          </a:p>
          <a:p>
            <a:r>
              <a:rPr lang="en-US" sz="2800" b="1" dirty="0"/>
              <a:t>Clean up</a:t>
            </a:r>
            <a:endParaRPr lang="en-US" sz="2800" b="1" i="1" dirty="0"/>
          </a:p>
          <a:p>
            <a:r>
              <a:rPr lang="en-US" sz="2800" b="1" dirty="0"/>
              <a:t>Next class</a:t>
            </a:r>
          </a:p>
        </p:txBody>
      </p:sp>
    </p:spTree>
    <p:extLst>
      <p:ext uri="{BB962C8B-B14F-4D97-AF65-F5344CB8AC3E}">
        <p14:creationId xmlns:p14="http://schemas.microsoft.com/office/powerpoint/2010/main" val="16142306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76199" y="76200"/>
            <a:ext cx="92201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Photoshop Filters</a:t>
            </a:r>
          </a:p>
        </p:txBody>
      </p:sp>
      <p:pic>
        <p:nvPicPr>
          <p:cNvPr id="3074" name="Picture 2" descr="http://i46.tinypic.com/a3j9j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843687"/>
            <a:ext cx="7467600" cy="512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85900" y="6183868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https://helpx.adobe.com/photoshop/using/filter-basics.html</a:t>
            </a:r>
          </a:p>
        </p:txBody>
      </p:sp>
    </p:spTree>
    <p:extLst>
      <p:ext uri="{BB962C8B-B14F-4D97-AF65-F5344CB8AC3E}">
        <p14:creationId xmlns:p14="http://schemas.microsoft.com/office/powerpoint/2010/main" val="17956815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97777"/>
            <a:ext cx="9144000" cy="14507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Minion Pro" panose="02040503050306020203" pitchFamily="18" charset="0"/>
              </a:rPr>
              <a:t>How To Get Started</a:t>
            </a:r>
            <a:endParaRPr lang="en-US" dirty="0">
              <a:latin typeface="Sketch Block" panose="02000000000000000000" pitchFamily="2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1447800"/>
            <a:ext cx="7476478" cy="43513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FF0000"/>
                </a:solidFill>
              </a:rPr>
              <a:t>Step 1 </a:t>
            </a:r>
            <a:r>
              <a:rPr lang="en-US" sz="2000" b="1" dirty="0"/>
              <a:t>– </a:t>
            </a:r>
            <a:r>
              <a:rPr lang="en-US" sz="2000" dirty="0"/>
              <a:t>Explore and experiment with Photoshop filter techniques.</a:t>
            </a:r>
          </a:p>
          <a:p>
            <a:pPr lvl="1"/>
            <a:r>
              <a:rPr lang="en-US" sz="1600" dirty="0"/>
              <a:t>Use the image of yourself. 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Step 2 </a:t>
            </a:r>
            <a:r>
              <a:rPr lang="en-US" sz="2000" b="1" dirty="0"/>
              <a:t>– </a:t>
            </a:r>
            <a:r>
              <a:rPr lang="en-US" sz="2000" dirty="0"/>
              <a:t>Place at least three filter technique examples on a single page and print for your sketchbook. 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Step 3 </a:t>
            </a:r>
            <a:r>
              <a:rPr lang="en-US" sz="2000" b="1" dirty="0"/>
              <a:t>– </a:t>
            </a:r>
            <a:r>
              <a:rPr lang="en-US" sz="2000" dirty="0"/>
              <a:t>Image editing and Studio time.</a:t>
            </a:r>
          </a:p>
          <a:p>
            <a:pPr lvl="1"/>
            <a:r>
              <a:rPr lang="en-US" sz="1600" dirty="0"/>
              <a:t>Mask your images</a:t>
            </a:r>
          </a:p>
          <a:p>
            <a:pPr lvl="1"/>
            <a:r>
              <a:rPr lang="en-US" sz="1600" dirty="0"/>
              <a:t>Apply filter techniques</a:t>
            </a:r>
          </a:p>
          <a:p>
            <a:pPr lvl="1"/>
            <a:r>
              <a:rPr lang="en-US" sz="1600" dirty="0"/>
              <a:t>Follow image manipulation tutorials from online resources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Step 4 </a:t>
            </a:r>
            <a:r>
              <a:rPr lang="en-US" sz="2000" b="1" dirty="0"/>
              <a:t>–</a:t>
            </a:r>
            <a:r>
              <a:rPr lang="en-US" sz="2000" dirty="0"/>
              <a:t> 3-2-1 Exit Ticket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3433" y="950509"/>
            <a:ext cx="6992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Challenge - </a:t>
            </a:r>
            <a:r>
              <a:rPr lang="en-US" sz="2000" b="1" dirty="0"/>
              <a:t> Create a movie poster that depicts your future self. 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1101306"/>
              </p:ext>
            </p:extLst>
          </p:nvPr>
        </p:nvGraphicFramePr>
        <p:xfrm>
          <a:off x="1258094" y="4495800"/>
          <a:ext cx="6627812" cy="2043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Image" r:id="rId3" imgW="9142560" imgH="2818800" progId="Photoshop.Image.13">
                  <p:embed/>
                </p:oleObj>
              </mc:Choice>
              <mc:Fallback>
                <p:oleObj name="Image" r:id="rId3" imgW="9142560" imgH="28188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58094" y="4495800"/>
                        <a:ext cx="6627812" cy="20439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4961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/>
            </a:gs>
            <a:gs pos="15000">
              <a:schemeClr val="tx1">
                <a:lumMod val="95000"/>
                <a:lumOff val="5000"/>
              </a:schemeClr>
            </a:gs>
            <a:gs pos="85000">
              <a:schemeClr val="tx1">
                <a:lumMod val="95000"/>
                <a:lumOff val="5000"/>
              </a:schemeClr>
            </a:gs>
            <a:gs pos="100000">
              <a:schemeClr val="tx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6"/>
          <p:cNvGrpSpPr/>
          <p:nvPr/>
        </p:nvGrpSpPr>
        <p:grpSpPr>
          <a:xfrm>
            <a:off x="1314083" y="1813035"/>
            <a:ext cx="7362497" cy="3231931"/>
            <a:chOff x="890752" y="1813035"/>
            <a:chExt cx="7362497" cy="3231931"/>
          </a:xfrm>
          <a:scene3d>
            <a:camera prst="perspectiveRight"/>
            <a:lightRig rig="threePt" dir="t"/>
          </a:scene3d>
        </p:grpSpPr>
        <p:sp>
          <p:nvSpPr>
            <p:cNvPr id="7" name="Rounded Rectangle 6"/>
            <p:cNvSpPr/>
            <p:nvPr/>
          </p:nvSpPr>
          <p:spPr>
            <a:xfrm>
              <a:off x="1044802" y="1992332"/>
              <a:ext cx="7014066" cy="2849464"/>
            </a:xfrm>
            <a:prstGeom prst="roundRect">
              <a:avLst>
                <a:gd name="adj" fmla="val 831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sz="5000" b="1" kern="1200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Franklin Gothic Medium" pitchFamily="34" charset="0"/>
                <a:ea typeface="+mn-ea"/>
                <a:cs typeface="+mn-cs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1034231" y="2280722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/>
            <p:cNvSpPr/>
            <p:nvPr/>
          </p:nvSpPr>
          <p:spPr>
            <a:xfrm>
              <a:off x="890752" y="1813035"/>
              <a:ext cx="7362497" cy="3231931"/>
            </a:xfrm>
            <a:prstGeom prst="roundRect">
              <a:avLst>
                <a:gd name="adj" fmla="val 8932"/>
              </a:avLst>
            </a:prstGeom>
            <a:noFill/>
            <a:ln w="127000" cap="rnd" cmpd="sng">
              <a:solidFill>
                <a:schemeClr val="bg1"/>
              </a:solidFill>
              <a:prstDash val="sysDot"/>
            </a:ln>
            <a:effectLst>
              <a:glow rad="139700">
                <a:srgbClr val="FFC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1034231" y="2602455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034231" y="2924188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1034231" y="3245921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034231" y="3567654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1034231" y="3889387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1034231" y="4211120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034231" y="4532853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/>
            <p:nvPr/>
          </p:nvSpPr>
          <p:spPr>
            <a:xfrm>
              <a:off x="1064967" y="2003100"/>
              <a:ext cx="7014066" cy="28494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lnSpc>
                  <a:spcPts val="5300"/>
                </a:lnSpc>
              </a:pPr>
              <a:r>
                <a:rPr lang="en-US" sz="5000" b="1" kern="1200" dirty="0">
                  <a:ln w="17780" cmpd="sng">
                    <a:noFill/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chemeClr val="tx1"/>
                      </a:gs>
                    </a:gsLst>
                    <a:lin ang="5400000"/>
                  </a:gra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ranklin Gothic Medium" pitchFamily="34" charset="0"/>
                  <a:ea typeface="+mn-ea"/>
                  <a:cs typeface="+mn-cs"/>
                </a:rPr>
                <a:t>Coming Attractions</a:t>
              </a:r>
            </a:p>
            <a:p>
              <a:pPr algn="ctr" rtl="0">
                <a:lnSpc>
                  <a:spcPts val="5300"/>
                </a:lnSpc>
              </a:pPr>
              <a:r>
                <a:rPr lang="en-US" sz="5000" b="1" dirty="0">
                  <a:ln w="17780" cmpd="sng">
                    <a:noFill/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chemeClr val="tx1"/>
                      </a:gs>
                    </a:gsLst>
                    <a:lin ang="5400000"/>
                  </a:gra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ranklin Gothic Medium" pitchFamily="34" charset="0"/>
                </a:rPr>
                <a:t>Computer Graphics 1</a:t>
              </a:r>
            </a:p>
            <a:p>
              <a:pPr algn="ctr" rtl="0">
                <a:lnSpc>
                  <a:spcPts val="5300"/>
                </a:lnSpc>
              </a:pPr>
              <a:r>
                <a:rPr lang="en-US" sz="5000" b="1" kern="1200" dirty="0">
                  <a:ln w="17780" cmpd="sng">
                    <a:noFill/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chemeClr val="tx1"/>
                      </a:gs>
                    </a:gsLst>
                    <a:lin ang="5400000"/>
                  </a:gra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ranklin Gothic Medium" pitchFamily="34" charset="0"/>
                  <a:ea typeface="+mn-ea"/>
                  <a:cs typeface="+mn-cs"/>
                </a:rPr>
                <a:t>Session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7395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105400" y="228600"/>
            <a:ext cx="37132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Movie Genre?</a:t>
            </a:r>
          </a:p>
        </p:txBody>
      </p:sp>
      <p:pic>
        <p:nvPicPr>
          <p:cNvPr id="5122" name="Picture 2" descr="http://www.joblo.com/posters/images/full/martian_movie-poster-new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99" y="226324"/>
            <a:ext cx="4329573" cy="640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80269" y="2550698"/>
            <a:ext cx="256352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</a:rPr>
              <a:t>SCIENCE</a:t>
            </a:r>
          </a:p>
          <a:p>
            <a:pPr algn="ctr"/>
            <a:r>
              <a:rPr lang="en-US" sz="5400" b="1" dirty="0">
                <a:solidFill>
                  <a:srgbClr val="C00000"/>
                </a:solidFill>
              </a:rPr>
              <a:t>FICTION</a:t>
            </a:r>
          </a:p>
        </p:txBody>
      </p:sp>
    </p:spTree>
    <p:extLst>
      <p:ext uri="{BB962C8B-B14F-4D97-AF65-F5344CB8AC3E}">
        <p14:creationId xmlns:p14="http://schemas.microsoft.com/office/powerpoint/2010/main" val="207900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0" y="152400"/>
            <a:ext cx="91440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Minion Pro" panose="02040503050306020203" pitchFamily="18" charset="0"/>
              </a:rPr>
              <a:t>Agenda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75932" y="1603157"/>
            <a:ext cx="10913533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Group discussion </a:t>
            </a:r>
          </a:p>
          <a:p>
            <a:r>
              <a:rPr lang="en-US" sz="2800" b="1" dirty="0"/>
              <a:t>Photoshop filters, masking images</a:t>
            </a:r>
          </a:p>
          <a:p>
            <a:r>
              <a:rPr lang="en-US" sz="2800" b="1" dirty="0"/>
              <a:t>Explore and experiment with filters</a:t>
            </a:r>
          </a:p>
          <a:p>
            <a:r>
              <a:rPr lang="en-US" sz="2800" b="1" dirty="0"/>
              <a:t>Research online image manipulation tutorials</a:t>
            </a:r>
          </a:p>
          <a:p>
            <a:r>
              <a:rPr lang="en-US" sz="2800" b="1" dirty="0"/>
              <a:t>Studio time</a:t>
            </a:r>
          </a:p>
          <a:p>
            <a:r>
              <a:rPr lang="en-US" sz="2800" b="1" dirty="0"/>
              <a:t>Clean up</a:t>
            </a:r>
            <a:endParaRPr lang="en-US" sz="2800" b="1" i="1" dirty="0"/>
          </a:p>
          <a:p>
            <a:r>
              <a:rPr lang="en-US" sz="2800" b="1" dirty="0"/>
              <a:t>Next class</a:t>
            </a:r>
          </a:p>
        </p:txBody>
      </p:sp>
    </p:spTree>
    <p:extLst>
      <p:ext uri="{BB962C8B-B14F-4D97-AF65-F5344CB8AC3E}">
        <p14:creationId xmlns:p14="http://schemas.microsoft.com/office/powerpoint/2010/main" val="27245890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97777"/>
            <a:ext cx="9144000" cy="14507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Minion Pro" panose="02040503050306020203" pitchFamily="18" charset="0"/>
              </a:rPr>
              <a:t>How To Get Started</a:t>
            </a:r>
            <a:endParaRPr lang="en-US" dirty="0">
              <a:latin typeface="Sketch Block" panose="02000000000000000000" pitchFamily="2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42900" y="1905000"/>
            <a:ext cx="84582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</a:rPr>
              <a:t>Step 1 </a:t>
            </a:r>
            <a:r>
              <a:rPr lang="en-US" b="1" dirty="0"/>
              <a:t>– </a:t>
            </a:r>
            <a:r>
              <a:rPr lang="en-US" dirty="0"/>
              <a:t>PQP pair critiques with works in progress.</a:t>
            </a:r>
            <a:r>
              <a:rPr lang="en-US" sz="2400" dirty="0"/>
              <a:t>  </a:t>
            </a:r>
          </a:p>
          <a:p>
            <a:r>
              <a:rPr lang="en-US" b="1" dirty="0">
                <a:solidFill>
                  <a:srgbClr val="FF0000"/>
                </a:solidFill>
              </a:rPr>
              <a:t>Step 2 </a:t>
            </a:r>
            <a:r>
              <a:rPr lang="en-US" b="1" dirty="0"/>
              <a:t>– </a:t>
            </a:r>
            <a:r>
              <a:rPr lang="en-US" dirty="0"/>
              <a:t>Refine ideas based on PQP critique feedback.</a:t>
            </a:r>
          </a:p>
          <a:p>
            <a:r>
              <a:rPr lang="en-US" b="1" dirty="0">
                <a:solidFill>
                  <a:srgbClr val="FF0000"/>
                </a:solidFill>
              </a:rPr>
              <a:t>Step 3 </a:t>
            </a:r>
            <a:r>
              <a:rPr lang="en-US" b="1" dirty="0"/>
              <a:t>– </a:t>
            </a:r>
            <a:r>
              <a:rPr lang="en-US" dirty="0"/>
              <a:t>Continue to use filters and layering to alter image resources and develop movie poster composition.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83433" y="950509"/>
            <a:ext cx="6992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Challenge - </a:t>
            </a:r>
            <a:r>
              <a:rPr lang="en-US" sz="2000" b="1" dirty="0"/>
              <a:t> Create a movie poster that depicts your future self. </a:t>
            </a:r>
          </a:p>
        </p:txBody>
      </p:sp>
    </p:spTree>
    <p:extLst>
      <p:ext uri="{BB962C8B-B14F-4D97-AF65-F5344CB8AC3E}">
        <p14:creationId xmlns:p14="http://schemas.microsoft.com/office/powerpoint/2010/main" val="11350408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/>
            </a:gs>
            <a:gs pos="15000">
              <a:schemeClr val="tx1">
                <a:lumMod val="95000"/>
                <a:lumOff val="5000"/>
              </a:schemeClr>
            </a:gs>
            <a:gs pos="85000">
              <a:schemeClr val="tx1">
                <a:lumMod val="95000"/>
                <a:lumOff val="5000"/>
              </a:schemeClr>
            </a:gs>
            <a:gs pos="100000">
              <a:schemeClr val="tx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6"/>
          <p:cNvGrpSpPr/>
          <p:nvPr/>
        </p:nvGrpSpPr>
        <p:grpSpPr>
          <a:xfrm>
            <a:off x="1314083" y="1813035"/>
            <a:ext cx="7362497" cy="3231931"/>
            <a:chOff x="890752" y="1813035"/>
            <a:chExt cx="7362497" cy="3231931"/>
          </a:xfrm>
          <a:scene3d>
            <a:camera prst="perspectiveRight"/>
            <a:lightRig rig="threePt" dir="t"/>
          </a:scene3d>
        </p:grpSpPr>
        <p:sp>
          <p:nvSpPr>
            <p:cNvPr id="7" name="Rounded Rectangle 6"/>
            <p:cNvSpPr/>
            <p:nvPr/>
          </p:nvSpPr>
          <p:spPr>
            <a:xfrm>
              <a:off x="1044802" y="1992332"/>
              <a:ext cx="7014066" cy="2849464"/>
            </a:xfrm>
            <a:prstGeom prst="roundRect">
              <a:avLst>
                <a:gd name="adj" fmla="val 831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sz="5000" b="1" kern="1200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Franklin Gothic Medium" pitchFamily="34" charset="0"/>
                <a:ea typeface="+mn-ea"/>
                <a:cs typeface="+mn-cs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1034231" y="2280722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/>
            <p:cNvSpPr/>
            <p:nvPr/>
          </p:nvSpPr>
          <p:spPr>
            <a:xfrm>
              <a:off x="890752" y="1813035"/>
              <a:ext cx="7362497" cy="3231931"/>
            </a:xfrm>
            <a:prstGeom prst="roundRect">
              <a:avLst>
                <a:gd name="adj" fmla="val 8932"/>
              </a:avLst>
            </a:prstGeom>
            <a:noFill/>
            <a:ln w="127000" cap="rnd" cmpd="sng">
              <a:solidFill>
                <a:schemeClr val="bg1"/>
              </a:solidFill>
              <a:prstDash val="sysDot"/>
            </a:ln>
            <a:effectLst>
              <a:glow rad="139700">
                <a:srgbClr val="FFC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1034231" y="2602455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034231" y="2924188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1034231" y="3245921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034231" y="3567654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1034231" y="3889387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1034231" y="4211120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034231" y="4532853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/>
            <p:nvPr/>
          </p:nvSpPr>
          <p:spPr>
            <a:xfrm>
              <a:off x="1064967" y="2003100"/>
              <a:ext cx="7014066" cy="28494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lnSpc>
                  <a:spcPts val="5300"/>
                </a:lnSpc>
              </a:pPr>
              <a:r>
                <a:rPr lang="en-US" sz="5000" b="1" kern="1200" dirty="0">
                  <a:ln w="17780" cmpd="sng">
                    <a:noFill/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chemeClr val="tx1"/>
                      </a:gs>
                    </a:gsLst>
                    <a:lin ang="5400000"/>
                  </a:gra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ranklin Gothic Medium" pitchFamily="34" charset="0"/>
                  <a:ea typeface="+mn-ea"/>
                  <a:cs typeface="+mn-cs"/>
                </a:rPr>
                <a:t>Coming Attractions</a:t>
              </a:r>
            </a:p>
            <a:p>
              <a:pPr algn="ctr" rtl="0">
                <a:lnSpc>
                  <a:spcPts val="5300"/>
                </a:lnSpc>
              </a:pPr>
              <a:r>
                <a:rPr lang="en-US" sz="5000" b="1" dirty="0">
                  <a:ln w="17780" cmpd="sng">
                    <a:noFill/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chemeClr val="tx1"/>
                      </a:gs>
                    </a:gsLst>
                    <a:lin ang="5400000"/>
                  </a:gra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ranklin Gothic Medium" pitchFamily="34" charset="0"/>
                </a:rPr>
                <a:t>Computer Graphics 1</a:t>
              </a:r>
            </a:p>
            <a:p>
              <a:pPr algn="ctr" rtl="0">
                <a:lnSpc>
                  <a:spcPts val="5300"/>
                </a:lnSpc>
              </a:pPr>
              <a:r>
                <a:rPr lang="en-US" sz="5000" b="1" kern="1200" dirty="0">
                  <a:ln w="17780" cmpd="sng">
                    <a:noFill/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chemeClr val="tx1"/>
                      </a:gs>
                    </a:gsLst>
                    <a:lin ang="5400000"/>
                  </a:gra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ranklin Gothic Medium" pitchFamily="34" charset="0"/>
                  <a:ea typeface="+mn-ea"/>
                  <a:cs typeface="+mn-cs"/>
                </a:rPr>
                <a:t>Session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7035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0" y="152400"/>
            <a:ext cx="91440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Minion Pro" panose="02040503050306020203" pitchFamily="18" charset="0"/>
              </a:rPr>
              <a:t>Agenda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75932" y="1603157"/>
            <a:ext cx="10913533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Group discussion </a:t>
            </a:r>
          </a:p>
          <a:p>
            <a:r>
              <a:rPr lang="en-US" sz="2800" b="1" dirty="0"/>
              <a:t>Illustrator and typography</a:t>
            </a:r>
          </a:p>
          <a:p>
            <a:r>
              <a:rPr lang="en-US" sz="2800" b="1" dirty="0"/>
              <a:t>Explore font options</a:t>
            </a:r>
          </a:p>
          <a:p>
            <a:r>
              <a:rPr lang="en-US" sz="2800" b="1" dirty="0"/>
              <a:t>Studio time</a:t>
            </a:r>
          </a:p>
          <a:p>
            <a:r>
              <a:rPr lang="en-US" sz="2800" b="1" dirty="0"/>
              <a:t>Clean up</a:t>
            </a:r>
            <a:endParaRPr lang="en-US" sz="2800" b="1" i="1" dirty="0"/>
          </a:p>
          <a:p>
            <a:r>
              <a:rPr lang="en-US" sz="2800" b="1" dirty="0"/>
              <a:t>Next class</a:t>
            </a:r>
          </a:p>
        </p:txBody>
      </p:sp>
    </p:spTree>
    <p:extLst>
      <p:ext uri="{BB962C8B-B14F-4D97-AF65-F5344CB8AC3E}">
        <p14:creationId xmlns:p14="http://schemas.microsoft.com/office/powerpoint/2010/main" val="4057781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monodesign.co.uk/assets/img/blog/type-styles3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7664548" cy="399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5922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>
          <a:xfrm>
            <a:off x="914400" y="1371600"/>
            <a:ext cx="8686800" cy="4351338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500" b="1" dirty="0">
                <a:latin typeface="Aharoni" panose="02010803020104030203" pitchFamily="2" charset="-79"/>
                <a:cs typeface="Aharoni" panose="02010803020104030203" pitchFamily="2" charset="-79"/>
              </a:rPr>
              <a:t>ANGRY	</a:t>
            </a:r>
            <a:r>
              <a:rPr lang="en-US" sz="5400" b="1" dirty="0"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  <a:r>
              <a:rPr lang="en-US" sz="9500" b="1" dirty="0">
                <a:latin typeface="AR HERMANN" panose="02000000000000000000" pitchFamily="2" charset="0"/>
                <a:cs typeface="Aharoni" panose="02010803020104030203" pitchFamily="2" charset="-79"/>
              </a:rPr>
              <a:t>angry </a:t>
            </a:r>
            <a:r>
              <a:rPr lang="en-US" sz="7200" b="1" dirty="0" err="1">
                <a:latin typeface="AR DESTINE" panose="02000000000000000000" pitchFamily="2" charset="0"/>
                <a:cs typeface="Aharoni" panose="02010803020104030203" pitchFamily="2" charset="-79"/>
              </a:rPr>
              <a:t>ANGRY</a:t>
            </a:r>
            <a:r>
              <a:rPr lang="en-US" sz="7200" b="1" dirty="0">
                <a:latin typeface="AR HERMANN" panose="02000000000000000000" pitchFamily="2" charset="0"/>
                <a:cs typeface="Aharoni" panose="02010803020104030203" pitchFamily="2" charset="-79"/>
              </a:rPr>
              <a:t> 	</a:t>
            </a:r>
            <a:r>
              <a:rPr lang="en-US" sz="7200" b="1" dirty="0">
                <a:latin typeface="Cooper Std Black" panose="0208090304030B020404" pitchFamily="18" charset="0"/>
                <a:cs typeface="Aharoni" panose="02010803020104030203" pitchFamily="2" charset="-79"/>
              </a:rPr>
              <a:t>ANGRY</a:t>
            </a:r>
            <a:r>
              <a:rPr lang="en-US" sz="7200" b="1" dirty="0">
                <a:latin typeface="AR HERMANN" panose="02000000000000000000" pitchFamily="2" charset="0"/>
                <a:cs typeface="Aharoni" panose="02010803020104030203" pitchFamily="2" charset="-79"/>
              </a:rPr>
              <a:t> </a:t>
            </a:r>
            <a:r>
              <a:rPr lang="en-US" sz="7200" b="1" dirty="0" err="1">
                <a:latin typeface="Bauhaus 93" panose="04030905020B02020C02" pitchFamily="82" charset="0"/>
                <a:cs typeface="Aharoni" panose="02010803020104030203" pitchFamily="2" charset="-79"/>
              </a:rPr>
              <a:t>angry</a:t>
            </a:r>
            <a:r>
              <a:rPr lang="en-US" sz="2800" b="1" dirty="0">
                <a:latin typeface="Bauhaus 93" panose="04030905020B02020C02" pitchFamily="82" charset="0"/>
              </a:rPr>
              <a:t>  	</a:t>
            </a:r>
            <a:r>
              <a:rPr lang="en-US" sz="6400" b="1" dirty="0">
                <a:latin typeface="Comic Sans MS" panose="030F0702030302020204" pitchFamily="66" charset="0"/>
              </a:rPr>
              <a:t>ANGRY</a:t>
            </a:r>
            <a:r>
              <a:rPr lang="en-US" sz="4800" b="1" dirty="0">
                <a:latin typeface="Comic Sans MS" panose="030F0702030302020204" pitchFamily="66" charset="0"/>
              </a:rPr>
              <a:t> </a:t>
            </a:r>
            <a:r>
              <a:rPr lang="en-US" sz="6400" b="1" dirty="0" err="1">
                <a:latin typeface="Snap ITC" panose="04040A07060A02020202" pitchFamily="82" charset="0"/>
              </a:rPr>
              <a:t>angry</a:t>
            </a:r>
            <a:endParaRPr lang="en-US" sz="4800" b="1" dirty="0">
              <a:latin typeface="Snap ITC" panose="04040A07060A02020202" pitchFamily="82" charset="0"/>
            </a:endParaRPr>
          </a:p>
          <a:p>
            <a:pPr marL="0" indent="0">
              <a:buNone/>
            </a:pPr>
            <a:r>
              <a:rPr lang="en-US" sz="11500" b="1" dirty="0">
                <a:latin typeface="Chiller" panose="04020404031007020602" pitchFamily="82" charset="0"/>
              </a:rPr>
              <a:t>ANGRY	</a:t>
            </a:r>
            <a:r>
              <a:rPr lang="en-US" sz="11500" b="1" dirty="0">
                <a:latin typeface="Curlz MT" panose="04040404050702020202" pitchFamily="82" charset="0"/>
              </a:rPr>
              <a:t>	angry</a:t>
            </a:r>
            <a:r>
              <a:rPr lang="en-US" sz="2800" b="1" dirty="0">
                <a:latin typeface="Bauhaus 93" panose="04030905020B02020C02" pitchFamily="82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22261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hative.com/wp-content/uploads/2013/12/typo-movie-posters/big-fish-typography-movie-poster-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" y="304800"/>
            <a:ext cx="3081922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simoncpage.co.uk/blog/wp-content/uploads/2009/07/8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86200" y="510042"/>
            <a:ext cx="4800600" cy="195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cdn.pastemagazine.com/www/articles/ray-movie-poster-2004-102025383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6494" y="2895599"/>
            <a:ext cx="2660306" cy="364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www.movieposter.com/posters/archive/main/60/MPW-3030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3362" y="2889601"/>
            <a:ext cx="291313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i2.wp.com/bitcast-a-sm.bitgravity.com/slashfilm/wp/wp-content/images/jaws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086" y="2889601"/>
            <a:ext cx="2432466" cy="365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3522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1" y="228600"/>
            <a:ext cx="883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Title Mock-Up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638800" y="5666375"/>
            <a:ext cx="8610600" cy="402336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John Alvin</a:t>
            </a:r>
          </a:p>
          <a:p>
            <a:pPr marL="0" indent="0">
              <a:buNone/>
            </a:pPr>
            <a:endParaRPr lang="en-US" sz="4000" b="1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7237294"/>
              </p:ext>
            </p:extLst>
          </p:nvPr>
        </p:nvGraphicFramePr>
        <p:xfrm>
          <a:off x="838200" y="990600"/>
          <a:ext cx="3836988" cy="55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Image" r:id="rId3" imgW="6985080" imgH="10142640" progId="Photoshop.Image.15">
                  <p:embed/>
                </p:oleObj>
              </mc:Choice>
              <mc:Fallback>
                <p:oleObj name="Image" r:id="rId3" imgW="6985080" imgH="10142640" progId="Photoshop.Image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990600"/>
                        <a:ext cx="3836988" cy="5571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2" name="Picture 4" descr="https://upload.wikimedia.org/wikipedia/en/6/66/E_t_the_extra_terrestrial_ver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990600"/>
            <a:ext cx="2971800" cy="462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408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97777"/>
            <a:ext cx="9144000" cy="14507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Minion Pro" panose="02040503050306020203" pitchFamily="18" charset="0"/>
              </a:rPr>
              <a:t>How To Get Started</a:t>
            </a:r>
            <a:endParaRPr lang="en-US" dirty="0">
              <a:latin typeface="Sketch Block" panose="02000000000000000000" pitchFamily="2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42900" y="1600200"/>
            <a:ext cx="84582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</a:rPr>
              <a:t>Step 1 </a:t>
            </a:r>
            <a:r>
              <a:rPr lang="en-US" b="1" dirty="0"/>
              <a:t>– </a:t>
            </a:r>
            <a:r>
              <a:rPr lang="en-US" dirty="0"/>
              <a:t>Research and gather possible font choices for your movie poster.</a:t>
            </a:r>
            <a:endParaRPr lang="en-US" sz="2400" dirty="0"/>
          </a:p>
          <a:p>
            <a:r>
              <a:rPr lang="en-US" b="1" dirty="0">
                <a:solidFill>
                  <a:srgbClr val="FF0000"/>
                </a:solidFill>
              </a:rPr>
              <a:t>Step 2 </a:t>
            </a:r>
            <a:r>
              <a:rPr lang="en-US" b="1" dirty="0"/>
              <a:t>– </a:t>
            </a:r>
            <a:r>
              <a:rPr lang="en-US" dirty="0"/>
              <a:t>Print a mock-up sheet showing your movie title with different font options.  </a:t>
            </a:r>
          </a:p>
          <a:p>
            <a:pPr lvl="1"/>
            <a:r>
              <a:rPr lang="en-US" dirty="0"/>
              <a:t>Place sheet in your sketchbook.</a:t>
            </a:r>
          </a:p>
          <a:p>
            <a:r>
              <a:rPr lang="en-US" b="1" dirty="0">
                <a:solidFill>
                  <a:srgbClr val="FF0000"/>
                </a:solidFill>
              </a:rPr>
              <a:t>Step 3 </a:t>
            </a:r>
            <a:r>
              <a:rPr lang="en-US" b="1" dirty="0"/>
              <a:t>– </a:t>
            </a:r>
            <a:r>
              <a:rPr lang="en-US" dirty="0"/>
              <a:t>Continue to design your movie poster</a:t>
            </a:r>
          </a:p>
          <a:p>
            <a:pPr lvl="1"/>
            <a:r>
              <a:rPr lang="en-US" dirty="0"/>
              <a:t>Incorporate text: TITLE, TAGLINE, ACTORS ETC. </a:t>
            </a:r>
          </a:p>
          <a:p>
            <a:pPr lvl="1"/>
            <a:r>
              <a:rPr lang="en-US" dirty="0"/>
              <a:t>Download the Photoshop Credits template from Google Classroom	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3433" y="950509"/>
            <a:ext cx="6992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Challenge - </a:t>
            </a:r>
            <a:r>
              <a:rPr lang="en-US" sz="2000" b="1" dirty="0"/>
              <a:t> Create a movie poster that depicts your future self. </a:t>
            </a:r>
          </a:p>
        </p:txBody>
      </p:sp>
    </p:spTree>
    <p:extLst>
      <p:ext uri="{BB962C8B-B14F-4D97-AF65-F5344CB8AC3E}">
        <p14:creationId xmlns:p14="http://schemas.microsoft.com/office/powerpoint/2010/main" val="16217274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/>
            </a:gs>
            <a:gs pos="15000">
              <a:schemeClr val="tx1">
                <a:lumMod val="95000"/>
                <a:lumOff val="5000"/>
              </a:schemeClr>
            </a:gs>
            <a:gs pos="85000">
              <a:schemeClr val="tx1">
                <a:lumMod val="95000"/>
                <a:lumOff val="5000"/>
              </a:schemeClr>
            </a:gs>
            <a:gs pos="100000">
              <a:schemeClr val="tx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6"/>
          <p:cNvGrpSpPr/>
          <p:nvPr/>
        </p:nvGrpSpPr>
        <p:grpSpPr>
          <a:xfrm>
            <a:off x="1314083" y="1813035"/>
            <a:ext cx="7362497" cy="3231931"/>
            <a:chOff x="890752" y="1813035"/>
            <a:chExt cx="7362497" cy="3231931"/>
          </a:xfrm>
          <a:scene3d>
            <a:camera prst="perspectiveRight"/>
            <a:lightRig rig="threePt" dir="t"/>
          </a:scene3d>
        </p:grpSpPr>
        <p:sp>
          <p:nvSpPr>
            <p:cNvPr id="7" name="Rounded Rectangle 6"/>
            <p:cNvSpPr/>
            <p:nvPr/>
          </p:nvSpPr>
          <p:spPr>
            <a:xfrm>
              <a:off x="1044802" y="1992332"/>
              <a:ext cx="7014066" cy="2849464"/>
            </a:xfrm>
            <a:prstGeom prst="roundRect">
              <a:avLst>
                <a:gd name="adj" fmla="val 831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sz="5000" b="1" kern="1200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Franklin Gothic Medium" pitchFamily="34" charset="0"/>
                <a:ea typeface="+mn-ea"/>
                <a:cs typeface="+mn-cs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1034231" y="2280722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/>
            <p:cNvSpPr/>
            <p:nvPr/>
          </p:nvSpPr>
          <p:spPr>
            <a:xfrm>
              <a:off x="890752" y="1813035"/>
              <a:ext cx="7362497" cy="3231931"/>
            </a:xfrm>
            <a:prstGeom prst="roundRect">
              <a:avLst>
                <a:gd name="adj" fmla="val 8932"/>
              </a:avLst>
            </a:prstGeom>
            <a:noFill/>
            <a:ln w="127000" cap="rnd" cmpd="sng">
              <a:solidFill>
                <a:schemeClr val="bg1"/>
              </a:solidFill>
              <a:prstDash val="sysDot"/>
            </a:ln>
            <a:effectLst>
              <a:glow rad="139700">
                <a:srgbClr val="FFC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1034231" y="2602455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034231" y="2924188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1034231" y="3245921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034231" y="3567654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1034231" y="3889387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1034231" y="4211120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034231" y="4532853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/>
            <p:nvPr/>
          </p:nvSpPr>
          <p:spPr>
            <a:xfrm>
              <a:off x="1064967" y="2003100"/>
              <a:ext cx="7014066" cy="28494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lnSpc>
                  <a:spcPts val="5300"/>
                </a:lnSpc>
              </a:pPr>
              <a:r>
                <a:rPr lang="en-US" sz="5000" b="1" kern="1200" dirty="0">
                  <a:ln w="17780" cmpd="sng">
                    <a:noFill/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chemeClr val="tx1"/>
                      </a:gs>
                    </a:gsLst>
                    <a:lin ang="5400000"/>
                  </a:gra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ranklin Gothic Medium" pitchFamily="34" charset="0"/>
                  <a:ea typeface="+mn-ea"/>
                  <a:cs typeface="+mn-cs"/>
                </a:rPr>
                <a:t>Coming Attractions</a:t>
              </a:r>
            </a:p>
            <a:p>
              <a:pPr algn="ctr" rtl="0">
                <a:lnSpc>
                  <a:spcPts val="5300"/>
                </a:lnSpc>
              </a:pPr>
              <a:r>
                <a:rPr lang="en-US" sz="5000" b="1" dirty="0">
                  <a:ln w="17780" cmpd="sng">
                    <a:noFill/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chemeClr val="tx1"/>
                      </a:gs>
                    </a:gsLst>
                    <a:lin ang="5400000"/>
                  </a:gra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ranklin Gothic Medium" pitchFamily="34" charset="0"/>
                </a:rPr>
                <a:t>Computer Graphics 1</a:t>
              </a:r>
            </a:p>
            <a:p>
              <a:pPr algn="ctr" rtl="0">
                <a:lnSpc>
                  <a:spcPts val="5300"/>
                </a:lnSpc>
              </a:pPr>
              <a:r>
                <a:rPr lang="en-US" sz="5000" b="1" kern="1200" dirty="0">
                  <a:ln w="17780" cmpd="sng">
                    <a:noFill/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chemeClr val="tx1"/>
                      </a:gs>
                    </a:gsLst>
                    <a:lin ang="5400000"/>
                  </a:gra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ranklin Gothic Medium" pitchFamily="34" charset="0"/>
                  <a:ea typeface="+mn-ea"/>
                  <a:cs typeface="+mn-cs"/>
                </a:rPr>
                <a:t>Session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0780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105400" y="228600"/>
            <a:ext cx="37132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Movie Genre?</a:t>
            </a:r>
          </a:p>
        </p:txBody>
      </p:sp>
      <p:pic>
        <p:nvPicPr>
          <p:cNvPr id="4100" name="Picture 4" descr="http://www.fashiongonerogue.com/wp-content/uploads/2015/12/Zoolander-2-Movie-Poste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399"/>
            <a:ext cx="4191000" cy="653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94315" y="2957054"/>
            <a:ext cx="27354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</a:rPr>
              <a:t>COMEDY</a:t>
            </a:r>
          </a:p>
        </p:txBody>
      </p:sp>
    </p:spTree>
    <p:extLst>
      <p:ext uri="{BB962C8B-B14F-4D97-AF65-F5344CB8AC3E}">
        <p14:creationId xmlns:p14="http://schemas.microsoft.com/office/powerpoint/2010/main" val="13923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0" y="152400"/>
            <a:ext cx="91440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Minion Pro" panose="02040503050306020203" pitchFamily="18" charset="0"/>
              </a:rPr>
              <a:t>Agenda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75932" y="1603157"/>
            <a:ext cx="10913533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Group discussion </a:t>
            </a:r>
          </a:p>
          <a:p>
            <a:r>
              <a:rPr lang="en-US" sz="2800" b="1" dirty="0"/>
              <a:t>The effect of color </a:t>
            </a:r>
          </a:p>
          <a:p>
            <a:r>
              <a:rPr lang="en-US" sz="2800" b="1" dirty="0"/>
              <a:t>Explore color options </a:t>
            </a:r>
          </a:p>
          <a:p>
            <a:r>
              <a:rPr lang="en-US" sz="2800" b="1" dirty="0"/>
              <a:t>Studio time</a:t>
            </a:r>
          </a:p>
          <a:p>
            <a:r>
              <a:rPr lang="en-US" sz="2800" b="1" dirty="0"/>
              <a:t>Clean up</a:t>
            </a:r>
            <a:endParaRPr lang="en-US" sz="2800" b="1" i="1" dirty="0"/>
          </a:p>
          <a:p>
            <a:r>
              <a:rPr lang="en-US" sz="2800" b="1" dirty="0"/>
              <a:t>Next class</a:t>
            </a:r>
          </a:p>
        </p:txBody>
      </p:sp>
    </p:spTree>
    <p:extLst>
      <p:ext uri="{BB962C8B-B14F-4D97-AF65-F5344CB8AC3E}">
        <p14:creationId xmlns:p14="http://schemas.microsoft.com/office/powerpoint/2010/main" val="17201675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philosophycommunication.com/wp-content/uploads/2014/04/COLOR-psychology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8001000" cy="261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edtech2.boisestate.edu/danibrown1/styles/images/rhetoric_images/color_psych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6781" y="2971800"/>
            <a:ext cx="418011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00600" y="3769548"/>
            <a:ext cx="4038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Color choices can reflect the movie genre and set the tone</a:t>
            </a:r>
          </a:p>
          <a:p>
            <a:r>
              <a:rPr lang="en-US" sz="3200" dirty="0">
                <a:solidFill>
                  <a:srgbClr val="C00000"/>
                </a:solidFill>
              </a:rPr>
              <a:t>for the audience. </a:t>
            </a:r>
          </a:p>
        </p:txBody>
      </p:sp>
    </p:spTree>
    <p:extLst>
      <p:ext uri="{BB962C8B-B14F-4D97-AF65-F5344CB8AC3E}">
        <p14:creationId xmlns:p14="http://schemas.microsoft.com/office/powerpoint/2010/main" val="15062595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lh5.googleusercontent.com/-BFqhXTjBibQ/UYw-dlzjBiI/AAAAAAAAAIs/xUtarsG7C6M/w471-h707-no/blue-and-orange-movie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224069"/>
            <a:ext cx="4267200" cy="64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6980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97777"/>
            <a:ext cx="9144000" cy="14507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Minion Pro" panose="02040503050306020203" pitchFamily="18" charset="0"/>
              </a:rPr>
              <a:t>How To Get Started</a:t>
            </a:r>
            <a:endParaRPr lang="en-US" dirty="0">
              <a:latin typeface="Sketch Block" panose="02000000000000000000" pitchFamily="2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42900" y="1600200"/>
            <a:ext cx="84582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</a:rPr>
              <a:t>Step 1 </a:t>
            </a:r>
            <a:r>
              <a:rPr lang="en-US" b="1" dirty="0"/>
              <a:t>– </a:t>
            </a:r>
            <a:r>
              <a:rPr lang="en-US" dirty="0"/>
              <a:t>Experiment different color options.</a:t>
            </a:r>
            <a:endParaRPr lang="en-US" sz="2400" dirty="0"/>
          </a:p>
          <a:p>
            <a:r>
              <a:rPr lang="en-US" b="1" dirty="0">
                <a:solidFill>
                  <a:srgbClr val="FF0000"/>
                </a:solidFill>
              </a:rPr>
              <a:t>Step 2 </a:t>
            </a:r>
            <a:r>
              <a:rPr lang="en-US" b="1" dirty="0"/>
              <a:t>– </a:t>
            </a:r>
            <a:r>
              <a:rPr lang="en-US" dirty="0"/>
              <a:t>PQP pair critiques with works in progress.</a:t>
            </a:r>
            <a:r>
              <a:rPr lang="en-US" sz="4000" dirty="0"/>
              <a:t>  </a:t>
            </a:r>
          </a:p>
          <a:p>
            <a:r>
              <a:rPr lang="en-US" b="1" dirty="0">
                <a:solidFill>
                  <a:srgbClr val="FF0000"/>
                </a:solidFill>
              </a:rPr>
              <a:t>Step 4 </a:t>
            </a:r>
            <a:r>
              <a:rPr lang="en-US" b="1" dirty="0"/>
              <a:t>– </a:t>
            </a:r>
            <a:r>
              <a:rPr lang="en-US" dirty="0"/>
              <a:t>Refine ideas based on PQP critique feedback.</a:t>
            </a:r>
          </a:p>
          <a:p>
            <a:r>
              <a:rPr lang="en-US" b="1" dirty="0">
                <a:solidFill>
                  <a:srgbClr val="FF0000"/>
                </a:solidFill>
              </a:rPr>
              <a:t>Step 5 </a:t>
            </a:r>
            <a:r>
              <a:rPr lang="en-US" b="1" dirty="0"/>
              <a:t>– </a:t>
            </a:r>
            <a:r>
              <a:rPr lang="en-US" dirty="0"/>
              <a:t>Continue to design your movie poster</a:t>
            </a:r>
          </a:p>
          <a:p>
            <a:pPr lvl="1"/>
            <a:r>
              <a:rPr lang="en-US" dirty="0"/>
              <a:t>Complete all text elements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3433" y="950509"/>
            <a:ext cx="6992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Challenge - </a:t>
            </a:r>
            <a:r>
              <a:rPr lang="en-US" sz="2000" b="1" dirty="0"/>
              <a:t> Create a movie poster that depicts your future self. </a:t>
            </a:r>
          </a:p>
        </p:txBody>
      </p:sp>
    </p:spTree>
    <p:extLst>
      <p:ext uri="{BB962C8B-B14F-4D97-AF65-F5344CB8AC3E}">
        <p14:creationId xmlns:p14="http://schemas.microsoft.com/office/powerpoint/2010/main" val="35444973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/>
            </a:gs>
            <a:gs pos="15000">
              <a:schemeClr val="tx1">
                <a:lumMod val="95000"/>
                <a:lumOff val="5000"/>
              </a:schemeClr>
            </a:gs>
            <a:gs pos="85000">
              <a:schemeClr val="tx1">
                <a:lumMod val="95000"/>
                <a:lumOff val="5000"/>
              </a:schemeClr>
            </a:gs>
            <a:gs pos="100000">
              <a:schemeClr val="tx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6"/>
          <p:cNvGrpSpPr/>
          <p:nvPr/>
        </p:nvGrpSpPr>
        <p:grpSpPr>
          <a:xfrm>
            <a:off x="1314083" y="1813035"/>
            <a:ext cx="7362497" cy="3231931"/>
            <a:chOff x="890752" y="1813035"/>
            <a:chExt cx="7362497" cy="3231931"/>
          </a:xfrm>
          <a:scene3d>
            <a:camera prst="perspectiveRight"/>
            <a:lightRig rig="threePt" dir="t"/>
          </a:scene3d>
        </p:grpSpPr>
        <p:sp>
          <p:nvSpPr>
            <p:cNvPr id="7" name="Rounded Rectangle 6"/>
            <p:cNvSpPr/>
            <p:nvPr/>
          </p:nvSpPr>
          <p:spPr>
            <a:xfrm>
              <a:off x="1044802" y="1992332"/>
              <a:ext cx="7014066" cy="2849464"/>
            </a:xfrm>
            <a:prstGeom prst="roundRect">
              <a:avLst>
                <a:gd name="adj" fmla="val 831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sz="5000" b="1" kern="1200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Franklin Gothic Medium" pitchFamily="34" charset="0"/>
                <a:ea typeface="+mn-ea"/>
                <a:cs typeface="+mn-cs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1034231" y="2280722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/>
            <p:cNvSpPr/>
            <p:nvPr/>
          </p:nvSpPr>
          <p:spPr>
            <a:xfrm>
              <a:off x="890752" y="1813035"/>
              <a:ext cx="7362497" cy="3231931"/>
            </a:xfrm>
            <a:prstGeom prst="roundRect">
              <a:avLst>
                <a:gd name="adj" fmla="val 8932"/>
              </a:avLst>
            </a:prstGeom>
            <a:noFill/>
            <a:ln w="127000" cap="rnd" cmpd="sng">
              <a:solidFill>
                <a:schemeClr val="bg1"/>
              </a:solidFill>
              <a:prstDash val="sysDot"/>
            </a:ln>
            <a:effectLst>
              <a:glow rad="139700">
                <a:srgbClr val="FFC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1034231" y="2602455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034231" y="2924188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1034231" y="3245921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034231" y="3567654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1034231" y="3889387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1034231" y="4211120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034231" y="4532853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/>
            <p:nvPr/>
          </p:nvSpPr>
          <p:spPr>
            <a:xfrm>
              <a:off x="1064967" y="2003100"/>
              <a:ext cx="7014066" cy="28494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lnSpc>
                  <a:spcPts val="5300"/>
                </a:lnSpc>
              </a:pPr>
              <a:r>
                <a:rPr lang="en-US" sz="5000" b="1" kern="1200" dirty="0">
                  <a:ln w="17780" cmpd="sng">
                    <a:noFill/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chemeClr val="tx1"/>
                      </a:gs>
                    </a:gsLst>
                    <a:lin ang="5400000"/>
                  </a:gra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ranklin Gothic Medium" pitchFamily="34" charset="0"/>
                  <a:ea typeface="+mn-ea"/>
                  <a:cs typeface="+mn-cs"/>
                </a:rPr>
                <a:t>Coming Attractions</a:t>
              </a:r>
            </a:p>
            <a:p>
              <a:pPr algn="ctr" rtl="0">
                <a:lnSpc>
                  <a:spcPts val="5300"/>
                </a:lnSpc>
              </a:pPr>
              <a:r>
                <a:rPr lang="en-US" sz="5000" b="1" dirty="0">
                  <a:ln w="17780" cmpd="sng">
                    <a:noFill/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chemeClr val="tx1"/>
                      </a:gs>
                    </a:gsLst>
                    <a:lin ang="5400000"/>
                  </a:gra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ranklin Gothic Medium" pitchFamily="34" charset="0"/>
                </a:rPr>
                <a:t>Computer Graphics 1</a:t>
              </a:r>
            </a:p>
            <a:p>
              <a:pPr algn="ctr" rtl="0">
                <a:lnSpc>
                  <a:spcPts val="5300"/>
                </a:lnSpc>
              </a:pPr>
              <a:r>
                <a:rPr lang="en-US" sz="5000" b="1" kern="1200" dirty="0">
                  <a:ln w="17780" cmpd="sng">
                    <a:noFill/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chemeClr val="tx1"/>
                      </a:gs>
                    </a:gsLst>
                    <a:lin ang="5400000"/>
                  </a:gra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ranklin Gothic Medium" pitchFamily="34" charset="0"/>
                  <a:ea typeface="+mn-ea"/>
                  <a:cs typeface="+mn-cs"/>
                </a:rPr>
                <a:t>Session 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81588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97777"/>
            <a:ext cx="9144000" cy="14507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Minion Pro" panose="02040503050306020203" pitchFamily="18" charset="0"/>
              </a:rPr>
              <a:t>Final Work Day</a:t>
            </a:r>
            <a:endParaRPr lang="en-US" dirty="0">
              <a:latin typeface="Sketch Block" panose="02000000000000000000" pitchFamily="2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42900" y="1600200"/>
            <a:ext cx="84582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</a:rPr>
              <a:t>Step 1 </a:t>
            </a:r>
            <a:r>
              <a:rPr lang="en-US" b="1" dirty="0"/>
              <a:t>– </a:t>
            </a:r>
            <a:r>
              <a:rPr lang="en-US" dirty="0"/>
              <a:t>Complete all movie poster design requirements: Title, tagline, credits, actors, release date, images and graphics, including one image of yourself.  </a:t>
            </a:r>
            <a:endParaRPr lang="en-US" sz="2400" dirty="0"/>
          </a:p>
          <a:p>
            <a:r>
              <a:rPr lang="en-US" b="1" dirty="0">
                <a:solidFill>
                  <a:srgbClr val="FF0000"/>
                </a:solidFill>
              </a:rPr>
              <a:t>Step 2 </a:t>
            </a:r>
            <a:r>
              <a:rPr lang="en-US" b="1" dirty="0"/>
              <a:t>– </a:t>
            </a:r>
            <a:r>
              <a:rPr lang="en-US" dirty="0"/>
              <a:t>Refine ideas based on student and teacher feedback.</a:t>
            </a:r>
          </a:p>
          <a:p>
            <a:r>
              <a:rPr lang="en-US" b="1" dirty="0">
                <a:solidFill>
                  <a:srgbClr val="FF0000"/>
                </a:solidFill>
              </a:rPr>
              <a:t>Step 3 </a:t>
            </a:r>
            <a:r>
              <a:rPr lang="en-US" b="1" dirty="0"/>
              <a:t>– </a:t>
            </a:r>
            <a:r>
              <a:rPr lang="en-US" dirty="0"/>
              <a:t>If completed early, check with Mr. Drake</a:t>
            </a:r>
          </a:p>
          <a:p>
            <a:pPr lvl="1"/>
            <a:r>
              <a:rPr lang="en-US" dirty="0"/>
              <a:t>Create a teaser poster for your movie.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3433" y="950509"/>
            <a:ext cx="6992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Challenge - </a:t>
            </a:r>
            <a:r>
              <a:rPr lang="en-US" sz="2000" b="1" dirty="0"/>
              <a:t> Create a movie poster that depicts your future self. </a:t>
            </a:r>
          </a:p>
        </p:txBody>
      </p:sp>
    </p:spTree>
    <p:extLst>
      <p:ext uri="{BB962C8B-B14F-4D97-AF65-F5344CB8AC3E}">
        <p14:creationId xmlns:p14="http://schemas.microsoft.com/office/powerpoint/2010/main" val="7508967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/>
            </a:gs>
            <a:gs pos="15000">
              <a:schemeClr val="tx1">
                <a:lumMod val="95000"/>
                <a:lumOff val="5000"/>
              </a:schemeClr>
            </a:gs>
            <a:gs pos="85000">
              <a:schemeClr val="tx1">
                <a:lumMod val="95000"/>
                <a:lumOff val="5000"/>
              </a:schemeClr>
            </a:gs>
            <a:gs pos="100000">
              <a:schemeClr val="tx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6"/>
          <p:cNvGrpSpPr/>
          <p:nvPr/>
        </p:nvGrpSpPr>
        <p:grpSpPr>
          <a:xfrm>
            <a:off x="1314083" y="1813035"/>
            <a:ext cx="7362497" cy="3231931"/>
            <a:chOff x="890752" y="1813035"/>
            <a:chExt cx="7362497" cy="3231931"/>
          </a:xfrm>
          <a:scene3d>
            <a:camera prst="perspectiveRight"/>
            <a:lightRig rig="threePt" dir="t"/>
          </a:scene3d>
        </p:grpSpPr>
        <p:sp>
          <p:nvSpPr>
            <p:cNvPr id="7" name="Rounded Rectangle 6"/>
            <p:cNvSpPr/>
            <p:nvPr/>
          </p:nvSpPr>
          <p:spPr>
            <a:xfrm>
              <a:off x="1044802" y="1992332"/>
              <a:ext cx="7014066" cy="2849464"/>
            </a:xfrm>
            <a:prstGeom prst="roundRect">
              <a:avLst>
                <a:gd name="adj" fmla="val 831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sz="5000" b="1" kern="1200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Franklin Gothic Medium" pitchFamily="34" charset="0"/>
                <a:ea typeface="+mn-ea"/>
                <a:cs typeface="+mn-cs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1034231" y="2280722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/>
            <p:cNvSpPr/>
            <p:nvPr/>
          </p:nvSpPr>
          <p:spPr>
            <a:xfrm>
              <a:off x="890752" y="1813035"/>
              <a:ext cx="7362497" cy="3231931"/>
            </a:xfrm>
            <a:prstGeom prst="roundRect">
              <a:avLst>
                <a:gd name="adj" fmla="val 8932"/>
              </a:avLst>
            </a:prstGeom>
            <a:noFill/>
            <a:ln w="127000" cap="rnd" cmpd="sng">
              <a:solidFill>
                <a:schemeClr val="bg1"/>
              </a:solidFill>
              <a:prstDash val="sysDot"/>
            </a:ln>
            <a:effectLst>
              <a:glow rad="139700">
                <a:srgbClr val="FFC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1034231" y="2602455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034231" y="2924188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1034231" y="3245921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034231" y="3567654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1034231" y="3889387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1034231" y="4211120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034231" y="4532853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/>
            <p:nvPr/>
          </p:nvSpPr>
          <p:spPr>
            <a:xfrm>
              <a:off x="1064967" y="2003100"/>
              <a:ext cx="7014066" cy="28494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lnSpc>
                  <a:spcPts val="5300"/>
                </a:lnSpc>
              </a:pPr>
              <a:r>
                <a:rPr lang="en-US" sz="5000" b="1" kern="1200" dirty="0">
                  <a:ln w="17780" cmpd="sng">
                    <a:noFill/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chemeClr val="tx1"/>
                      </a:gs>
                    </a:gsLst>
                    <a:lin ang="5400000"/>
                  </a:gra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ranklin Gothic Medium" pitchFamily="34" charset="0"/>
                  <a:ea typeface="+mn-ea"/>
                  <a:cs typeface="+mn-cs"/>
                </a:rPr>
                <a:t>Coming Attractions</a:t>
              </a:r>
            </a:p>
            <a:p>
              <a:pPr algn="ctr" rtl="0">
                <a:lnSpc>
                  <a:spcPts val="5300"/>
                </a:lnSpc>
              </a:pPr>
              <a:r>
                <a:rPr lang="en-US" sz="5000" b="1" dirty="0">
                  <a:ln w="17780" cmpd="sng">
                    <a:noFill/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chemeClr val="tx1"/>
                      </a:gs>
                    </a:gsLst>
                    <a:lin ang="5400000"/>
                  </a:gra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ranklin Gothic Medium" pitchFamily="34" charset="0"/>
                </a:rPr>
                <a:t>Computer Graphics 1</a:t>
              </a:r>
            </a:p>
            <a:p>
              <a:pPr algn="ctr" rtl="0">
                <a:lnSpc>
                  <a:spcPts val="5300"/>
                </a:lnSpc>
              </a:pPr>
              <a:r>
                <a:rPr lang="en-US" sz="5000" b="1" kern="1200" dirty="0">
                  <a:ln w="17780" cmpd="sng">
                    <a:noFill/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chemeClr val="tx1"/>
                      </a:gs>
                    </a:gsLst>
                    <a:lin ang="5400000"/>
                  </a:gra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ranklin Gothic Medium" pitchFamily="34" charset="0"/>
                  <a:ea typeface="+mn-ea"/>
                  <a:cs typeface="+mn-cs"/>
                </a:rPr>
                <a:t>Session 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69728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97777"/>
            <a:ext cx="9144000" cy="14507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Minion Pro" panose="02040503050306020203" pitchFamily="18" charset="0"/>
              </a:rPr>
              <a:t>Final Critique Day</a:t>
            </a:r>
            <a:endParaRPr lang="en-US" dirty="0">
              <a:latin typeface="Sketch Block" panose="02000000000000000000" pitchFamily="2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42900" y="1600200"/>
            <a:ext cx="84582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</a:rPr>
              <a:t>Step 1 - </a:t>
            </a:r>
            <a:r>
              <a:rPr lang="en-US" dirty="0"/>
              <a:t>Save final poster design as a JPG and place in Google Classroom folder.  </a:t>
            </a:r>
          </a:p>
          <a:p>
            <a:r>
              <a:rPr lang="en-US" b="1" dirty="0">
                <a:solidFill>
                  <a:srgbClr val="FF0000"/>
                </a:solidFill>
              </a:rPr>
              <a:t>Step 2 - </a:t>
            </a:r>
            <a:r>
              <a:rPr lang="en-US" dirty="0"/>
              <a:t>Print one color print of your poster and turn in.  </a:t>
            </a:r>
          </a:p>
          <a:p>
            <a:r>
              <a:rPr lang="en-US" b="1" dirty="0">
                <a:solidFill>
                  <a:srgbClr val="FF0000"/>
                </a:solidFill>
              </a:rPr>
              <a:t>Step 3 - </a:t>
            </a:r>
            <a:r>
              <a:rPr lang="en-US" dirty="0"/>
              <a:t>Complete final reflection worksheets. </a:t>
            </a:r>
          </a:p>
          <a:p>
            <a:r>
              <a:rPr lang="en-US" b="1" dirty="0">
                <a:solidFill>
                  <a:srgbClr val="FF0000"/>
                </a:solidFill>
              </a:rPr>
              <a:t>Step 4 - </a:t>
            </a:r>
            <a:r>
              <a:rPr lang="en-US" dirty="0"/>
              <a:t>Complete self-assessment based on </a:t>
            </a:r>
          </a:p>
          <a:p>
            <a:pPr marL="0" indent="0">
              <a:buNone/>
            </a:pPr>
            <a:r>
              <a:rPr lang="en-US" dirty="0"/>
              <a:t>    provided rubric. </a:t>
            </a:r>
          </a:p>
          <a:p>
            <a:r>
              <a:rPr lang="en-US" b="1" dirty="0">
                <a:solidFill>
                  <a:srgbClr val="FF0000"/>
                </a:solidFill>
              </a:rPr>
              <a:t>Step 4 - </a:t>
            </a:r>
            <a:r>
              <a:rPr lang="en-US" dirty="0"/>
              <a:t>Group critique.</a:t>
            </a:r>
          </a:p>
          <a:p>
            <a:pPr lvl="1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83433" y="950509"/>
            <a:ext cx="6992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Challenge - </a:t>
            </a:r>
            <a:r>
              <a:rPr lang="en-US" sz="2000" b="1" dirty="0"/>
              <a:t> Create a movie poster that depicts your future self. </a:t>
            </a:r>
          </a:p>
        </p:txBody>
      </p:sp>
    </p:spTree>
    <p:extLst>
      <p:ext uri="{BB962C8B-B14F-4D97-AF65-F5344CB8AC3E}">
        <p14:creationId xmlns:p14="http://schemas.microsoft.com/office/powerpoint/2010/main" val="840447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105400" y="228600"/>
            <a:ext cx="37132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Movie Genre?</a:t>
            </a:r>
          </a:p>
        </p:txBody>
      </p:sp>
      <p:pic>
        <p:nvPicPr>
          <p:cNvPr id="3074" name="Picture 2" descr="https://jessmarstonmediablog.files.wordpress.com/2011/10/titani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423664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50210" y="2551837"/>
            <a:ext cx="322363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</a:rPr>
              <a:t>DRAMA</a:t>
            </a:r>
          </a:p>
          <a:p>
            <a:pPr algn="ctr"/>
            <a:r>
              <a:rPr lang="en-US" sz="5400" b="1" dirty="0">
                <a:solidFill>
                  <a:srgbClr val="C00000"/>
                </a:solidFill>
              </a:rPr>
              <a:t>ROMANCE</a:t>
            </a:r>
          </a:p>
        </p:txBody>
      </p:sp>
    </p:spTree>
    <p:extLst>
      <p:ext uri="{BB962C8B-B14F-4D97-AF65-F5344CB8AC3E}">
        <p14:creationId xmlns:p14="http://schemas.microsoft.com/office/powerpoint/2010/main" val="76917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105400" y="228600"/>
            <a:ext cx="37132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Movie Genre?</a:t>
            </a:r>
          </a:p>
        </p:txBody>
      </p:sp>
      <p:pic>
        <p:nvPicPr>
          <p:cNvPr id="3074" name="Picture 2" descr="http://cdn.collider.com/wp-content/uploads/pitch-perfect-movie-poster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114800" cy="650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44815" y="2945262"/>
            <a:ext cx="28344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</a:rPr>
              <a:t>MUSICAL</a:t>
            </a:r>
          </a:p>
        </p:txBody>
      </p:sp>
    </p:spTree>
    <p:extLst>
      <p:ext uri="{BB962C8B-B14F-4D97-AF65-F5344CB8AC3E}">
        <p14:creationId xmlns:p14="http://schemas.microsoft.com/office/powerpoint/2010/main" val="112509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105400" y="228600"/>
            <a:ext cx="37132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Movie Genre?</a:t>
            </a:r>
          </a:p>
        </p:txBody>
      </p:sp>
      <p:pic>
        <p:nvPicPr>
          <p:cNvPr id="2050" name="Picture 2" descr="https://cbsx1075lasvegas.files.wordpress.com/2015/05/amy_we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9" y="152400"/>
            <a:ext cx="4423409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38949" y="3013501"/>
            <a:ext cx="42461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DOCUMENTARY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24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105400" y="228600"/>
            <a:ext cx="37132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Movie Genre?</a:t>
            </a:r>
          </a:p>
        </p:txBody>
      </p:sp>
      <p:pic>
        <p:nvPicPr>
          <p:cNvPr id="10242" name="Picture 2" descr="http://screenrant.com/wp-content/uploads/inside-out-poste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01304"/>
            <a:ext cx="4333400" cy="642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94554" y="2953687"/>
            <a:ext cx="33349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ANIMATED</a:t>
            </a:r>
          </a:p>
        </p:txBody>
      </p:sp>
    </p:spTree>
    <p:extLst>
      <p:ext uri="{BB962C8B-B14F-4D97-AF65-F5344CB8AC3E}">
        <p14:creationId xmlns:p14="http://schemas.microsoft.com/office/powerpoint/2010/main" val="116523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B42413E-C361-42C6-8A9C-EC0D7786D1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Marquee with 3-D perspective rotation</Template>
  <TotalTime>0</TotalTime>
  <Words>7609</Words>
  <Application>Microsoft Office PowerPoint</Application>
  <PresentationFormat>On-screen Show (4:3)</PresentationFormat>
  <Paragraphs>1084</Paragraphs>
  <Slides>57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3" baseType="lpstr">
      <vt:lpstr>Aharoni</vt:lpstr>
      <vt:lpstr>AR DESTINE</vt:lpstr>
      <vt:lpstr>AR HERMANN</vt:lpstr>
      <vt:lpstr>Arial</vt:lpstr>
      <vt:lpstr>Bauhaus 93</vt:lpstr>
      <vt:lpstr>Calibri</vt:lpstr>
      <vt:lpstr>Chiller</vt:lpstr>
      <vt:lpstr>Comic Sans MS</vt:lpstr>
      <vt:lpstr>Cooper Std Black</vt:lpstr>
      <vt:lpstr>Curlz MT</vt:lpstr>
      <vt:lpstr>Franklin Gothic Medium</vt:lpstr>
      <vt:lpstr>Minion Pro</vt:lpstr>
      <vt:lpstr>Sketch Block</vt:lpstr>
      <vt:lpstr>Snap ITC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2016-03-14T13:33:54Z</dcterms:created>
  <dcterms:modified xsi:type="dcterms:W3CDTF">2016-04-10T22:43:38Z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TC024238889991</vt:lpwstr>
  </property>
</Properties>
</file>