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9"/>
  </p:notesMasterIdLst>
  <p:handoutMasterIdLst>
    <p:handoutMasterId r:id="rId30"/>
  </p:handoutMasterIdLst>
  <p:sldIdLst>
    <p:sldId id="257" r:id="rId3"/>
    <p:sldId id="272" r:id="rId4"/>
    <p:sldId id="265" r:id="rId5"/>
    <p:sldId id="280" r:id="rId6"/>
    <p:sldId id="277" r:id="rId7"/>
    <p:sldId id="278" r:id="rId8"/>
    <p:sldId id="279" r:id="rId9"/>
    <p:sldId id="281" r:id="rId10"/>
    <p:sldId id="294" r:id="rId11"/>
    <p:sldId id="282" r:id="rId12"/>
    <p:sldId id="283" r:id="rId13"/>
    <p:sldId id="258" r:id="rId14"/>
    <p:sldId id="273" r:id="rId15"/>
    <p:sldId id="284" r:id="rId16"/>
    <p:sldId id="290" r:id="rId17"/>
    <p:sldId id="285" r:id="rId18"/>
    <p:sldId id="267" r:id="rId19"/>
    <p:sldId id="286" r:id="rId20"/>
    <p:sldId id="291" r:id="rId21"/>
    <p:sldId id="264" r:id="rId22"/>
    <p:sldId id="269" r:id="rId23"/>
    <p:sldId id="288" r:id="rId24"/>
    <p:sldId id="287" r:id="rId25"/>
    <p:sldId id="293" r:id="rId26"/>
    <p:sldId id="289" r:id="rId27"/>
    <p:sldId id="292" r:id="rId28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7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>
      <p:cViewPr varScale="1">
        <p:scale>
          <a:sx n="73" d="100"/>
          <a:sy n="73" d="100"/>
        </p:scale>
        <p:origin x="498" y="7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en-US"/>
              <a:t>1/31/2016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en-US"/>
              <a:t>1/31/2016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83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/>
              <a:t>1/31/2016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/>
              <a:t>1/31/2016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/>
              <a:t>1/31/2016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/>
              <a:t>1/31/2016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anchor="b"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/>
              <a:t>1/31/2016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/>
              <a:t>1/31/2016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/>
              <a:t>1/31/2016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/>
              <a:t>1/31/2016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/>
              <a:t>1/31/2016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/>
              <a:t>1/31/2016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3CD9712D-992A-4AB1-A5C2-575F75921AA2}" type="datetimeFigureOut">
              <a:rPr lang="en-US"/>
              <a:pPr/>
              <a:t>1/31/2016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ithringgold.com/ringgold/d32.htm" TargetMode="External"/><Relationship Id="rId2" Type="http://schemas.openxmlformats.org/officeDocument/2006/relationships/hyperlink" Target="http://www.winslowhomer.org/boys-in-a-pasture.jsp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nga.gov/collection/gallery/ggcassattptg/ggcassattptg-52163.html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8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012" y="990600"/>
            <a:ext cx="10972800" cy="3200400"/>
          </a:xfrm>
        </p:spPr>
        <p:txBody>
          <a:bodyPr/>
          <a:lstStyle/>
          <a:p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My Favorite Place Outside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9078" y="4267200"/>
            <a:ext cx="8458200" cy="1371600"/>
          </a:xfrm>
        </p:spPr>
        <p:txBody>
          <a:bodyPr/>
          <a:lstStyle/>
          <a:p>
            <a:r>
              <a:rPr lang="en-US" dirty="0" smtClean="0"/>
              <a:t>Kindergarten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5412" y="2057399"/>
            <a:ext cx="11277600" cy="1143000"/>
          </a:xfrm>
        </p:spPr>
        <p:txBody>
          <a:bodyPr>
            <a:noAutofit/>
          </a:bodyPr>
          <a:lstStyle/>
          <a:p>
            <a:r>
              <a:rPr lang="en-US" sz="4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Who do you see?</a:t>
            </a:r>
            <a:br>
              <a:rPr lang="en-US" sz="46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6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sz="46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Where are they?</a:t>
            </a:r>
            <a:endParaRPr lang="en-US" sz="4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46212" y="5867400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/>
              <a:t>Children Playing on the Beach</a:t>
            </a:r>
            <a:endParaRPr lang="en-US" i="1" dirty="0"/>
          </a:p>
          <a:p>
            <a:r>
              <a:rPr lang="en-US" dirty="0"/>
              <a:t>By: </a:t>
            </a:r>
            <a:r>
              <a:rPr lang="en-US" dirty="0" smtClean="0"/>
              <a:t>Mary Cassatt</a:t>
            </a:r>
            <a:endParaRPr lang="en-US" dirty="0"/>
          </a:p>
        </p:txBody>
      </p:sp>
      <p:pic>
        <p:nvPicPr>
          <p:cNvPr id="6148" name="Picture 4" descr="http://uploads8.wikiart.org/images/mary-cassatt/children-playing-on-the-beach-18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593339"/>
            <a:ext cx="3962400" cy="521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72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93813" y="1295400"/>
            <a:ext cx="9601200" cy="1143000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Challenge</a:t>
            </a:r>
            <a:endParaRPr lang="en-US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288106" y="2895600"/>
            <a:ext cx="9601200" cy="4495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Create a </a:t>
            </a:r>
            <a:r>
              <a:rPr lang="en-US" sz="4800" i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painting</a:t>
            </a:r>
            <a:r>
              <a:rPr lang="en-US" sz="4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showing </a:t>
            </a:r>
            <a:r>
              <a:rPr lang="en-US" sz="4800" i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you</a:t>
            </a:r>
            <a:r>
              <a:rPr lang="en-US" sz="4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in your favorite place </a:t>
            </a:r>
            <a:r>
              <a:rPr lang="en-US" sz="4800" i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outside</a:t>
            </a:r>
            <a:r>
              <a:rPr lang="en-US" sz="4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n-US" sz="4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414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962400"/>
            <a:ext cx="10972800" cy="3200399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STEP 1</a:t>
            </a:r>
            <a:r>
              <a:rPr lang="en-US" sz="4000" dirty="0" smtClean="0"/>
              <a:t>: Complete Favorite Place Outside brainstorm. 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b="1" dirty="0" smtClean="0"/>
              <a:t>STEP 2: </a:t>
            </a:r>
            <a:r>
              <a:rPr lang="en-US" sz="4000" dirty="0" smtClean="0">
                <a:solidFill>
                  <a:srgbClr val="FF0000"/>
                </a:solidFill>
              </a:rPr>
              <a:t>Outline</a:t>
            </a:r>
            <a:r>
              <a:rPr lang="en-US" sz="4000" dirty="0" smtClean="0"/>
              <a:t> your </a:t>
            </a:r>
            <a:br>
              <a:rPr lang="en-US" sz="4000" dirty="0" smtClean="0"/>
            </a:br>
            <a:r>
              <a:rPr lang="en-US" sz="4000" dirty="0" smtClean="0"/>
              <a:t>outdoor objects with </a:t>
            </a:r>
            <a:r>
              <a:rPr lang="en-US" sz="4000" dirty="0" smtClean="0">
                <a:solidFill>
                  <a:srgbClr val="FF0000"/>
                </a:solidFill>
              </a:rPr>
              <a:t>chalk</a:t>
            </a:r>
            <a:r>
              <a:rPr lang="en-US" sz="4000" dirty="0" smtClean="0"/>
              <a:t>.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Include at least </a:t>
            </a:r>
            <a:r>
              <a:rPr lang="en-US" sz="4000" dirty="0" smtClean="0">
                <a:solidFill>
                  <a:srgbClr val="FF0000"/>
                </a:solidFill>
              </a:rPr>
              <a:t>two natural </a:t>
            </a:r>
            <a:br>
              <a:rPr lang="en-US" sz="4000" dirty="0" smtClean="0">
                <a:solidFill>
                  <a:srgbClr val="FF0000"/>
                </a:solidFill>
              </a:rPr>
            </a:br>
            <a:r>
              <a:rPr lang="en-US" sz="4000" dirty="0" smtClean="0">
                <a:solidFill>
                  <a:srgbClr val="FF0000"/>
                </a:solidFill>
              </a:rPr>
              <a:t>elements </a:t>
            </a:r>
            <a:r>
              <a:rPr lang="en-US" sz="4000" dirty="0" smtClean="0"/>
              <a:t>and a</a:t>
            </a:r>
            <a:r>
              <a:rPr lang="en-US" sz="4000" dirty="0" smtClean="0">
                <a:solidFill>
                  <a:srgbClr val="FF0000"/>
                </a:solidFill>
              </a:rPr>
              <a:t> horizon line </a:t>
            </a:r>
            <a:r>
              <a:rPr lang="en-US" sz="4000" i="1" dirty="0" smtClean="0">
                <a:solidFill>
                  <a:srgbClr val="FF0000"/>
                </a:solidFill>
              </a:rPr>
              <a:t/>
            </a:r>
            <a:br>
              <a:rPr lang="en-US" sz="4000" i="1" dirty="0" smtClean="0">
                <a:solidFill>
                  <a:srgbClr val="FF0000"/>
                </a:solidFill>
              </a:rPr>
            </a:br>
            <a:r>
              <a:rPr lang="en-US" sz="4000" dirty="0" smtClean="0"/>
              <a:t>in your artwork.</a:t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2970212" y="457200"/>
            <a:ext cx="62295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Let’s Get Started</a:t>
            </a:r>
            <a:endParaRPr lang="en-US" sz="60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877278"/>
              </p:ext>
            </p:extLst>
          </p:nvPr>
        </p:nvGraphicFramePr>
        <p:xfrm>
          <a:off x="7907337" y="2527442"/>
          <a:ext cx="2682875" cy="3955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Image" r:id="rId3" imgW="22653720" imgH="33396480" progId="Photoshop.Image.13">
                  <p:embed/>
                </p:oleObj>
              </mc:Choice>
              <mc:Fallback>
                <p:oleObj name="Image" r:id="rId3" imgW="22653720" imgH="333964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07337" y="2527442"/>
                        <a:ext cx="2682875" cy="3955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17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0012" y="1676400"/>
            <a:ext cx="10058400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en-US" dirty="0" smtClean="0">
              <a:hlinkClick r:id="rId2"/>
            </a:endParaRPr>
          </a:p>
          <a:p>
            <a:pPr>
              <a:lnSpc>
                <a:spcPct val="90000"/>
              </a:lnSpc>
            </a:pPr>
            <a:r>
              <a:rPr lang="en-US" dirty="0">
                <a:hlinkClick r:id="rId2"/>
              </a:rPr>
              <a:t>http://www.sophiewalkerstudio.com/origin-cavepavilion-sophie-walker-rhschelsea-flower-show-2014/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://www.nga.gov/content/ngaweb/Collection/highlights/highlight74796.html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nga.gov/content/ngaweb/Collection/art-object-page.61379.html?category=The%20Collection%2CExhibitions%2CVisit%2CEducation%2CConservation%2CResearch%2CCalendar%2CAudio%2FVideo%2CAbout%2CSupport%20Us%2COpportunities%2CPress%2CNotices%2CContact%20Us%2COnline%20Features&amp;tags=ngaweb%3Aartobjects%2F6%2F1%2F3%2F7%2F9%2FArtObject_61379&amp;pageNumber=1&amp;lastFacet=category</a:t>
            </a:r>
          </a:p>
          <a:p>
            <a:pPr>
              <a:lnSpc>
                <a:spcPct val="90000"/>
              </a:lnSpc>
            </a:pPr>
            <a:r>
              <a:rPr lang="en-US" dirty="0">
                <a:hlinkClick r:id="rId2"/>
              </a:rPr>
              <a:t>http://www.metmuseum.org/toah/works-of-art/51.112.6</a:t>
            </a:r>
            <a:endParaRPr lang="en-US" dirty="0" smtClean="0">
              <a:hlinkClick r:id="rId2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www.winslowhomer.org/boys-in-a-pasture.jsp</a:t>
            </a: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www.faithringgold.com/ringgold/d32.htm</a:t>
            </a: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www.nga.gov/collection/gallery/ggcassattptg/ggcassattptg-52163.html</a:t>
            </a: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3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012" y="990600"/>
            <a:ext cx="10972800" cy="3200400"/>
          </a:xfrm>
        </p:spPr>
        <p:txBody>
          <a:bodyPr/>
          <a:lstStyle/>
          <a:p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My Favorite Place Outside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9078" y="4267200"/>
            <a:ext cx="8458200" cy="1371600"/>
          </a:xfrm>
        </p:spPr>
        <p:txBody>
          <a:bodyPr/>
          <a:lstStyle/>
          <a:p>
            <a:r>
              <a:rPr lang="en-US" dirty="0" smtClean="0"/>
              <a:t>Kindergarten</a:t>
            </a:r>
          </a:p>
          <a:p>
            <a:endParaRPr lang="en-US" dirty="0" smtClean="0"/>
          </a:p>
          <a:p>
            <a:r>
              <a:rPr lang="en-US" dirty="0" smtClean="0"/>
              <a:t>SESSION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28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3048000"/>
            <a:ext cx="112776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Who remembers some </a:t>
            </a:r>
            <a:r>
              <a:rPr lang="en-US" sz="5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natural </a:t>
            </a:r>
            <a:br>
              <a:rPr lang="en-US" sz="5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elements</a:t>
            </a:r>
            <a:r>
              <a:rPr lang="en-US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you find outside?</a:t>
            </a:r>
            <a:endParaRPr 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4959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93813" y="1295400"/>
            <a:ext cx="9601200" cy="1143000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Challenge</a:t>
            </a:r>
            <a:endParaRPr lang="en-US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293813" y="2590800"/>
            <a:ext cx="9601200" cy="4495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Create a </a:t>
            </a:r>
            <a:r>
              <a:rPr lang="en-US" sz="4800" i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painting</a:t>
            </a:r>
            <a:r>
              <a:rPr lang="en-US" sz="4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showing </a:t>
            </a:r>
            <a:r>
              <a:rPr lang="en-US" sz="4800" i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you</a:t>
            </a:r>
            <a:r>
              <a:rPr lang="en-US" sz="4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in your favorite place </a:t>
            </a:r>
            <a:r>
              <a:rPr lang="en-US" sz="4800" i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outside</a:t>
            </a:r>
            <a:r>
              <a:rPr lang="en-US" sz="4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n-US" sz="4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6312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989022" y="701578"/>
            <a:ext cx="6229590" cy="932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Let’s Get Started</a:t>
            </a:r>
            <a:endParaRPr lang="en-US" sz="6000" dirty="0"/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3589217" y="1856408"/>
            <a:ext cx="2362200" cy="341632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smtClean="0">
                <a:solidFill>
                  <a:schemeClr val="bg2">
                    <a:lumMod val="10000"/>
                  </a:schemeClr>
                </a:solidFill>
                <a:latin typeface="AR CHRISTY" panose="02000000000000000000" pitchFamily="2" charset="0"/>
                <a:cs typeface="Aharoni" panose="02010803020104030203" pitchFamily="2" charset="-79"/>
              </a:rPr>
              <a:t>Dip</a:t>
            </a:r>
          </a:p>
          <a:p>
            <a:r>
              <a:rPr lang="en-US" sz="8000" dirty="0" smtClean="0">
                <a:solidFill>
                  <a:schemeClr val="bg2">
                    <a:lumMod val="10000"/>
                  </a:schemeClr>
                </a:solidFill>
                <a:latin typeface="AR CHRISTY" panose="02000000000000000000" pitchFamily="2" charset="0"/>
                <a:cs typeface="Aharoni" panose="02010803020104030203" pitchFamily="2" charset="-79"/>
              </a:rPr>
              <a:t>Dab</a:t>
            </a:r>
          </a:p>
          <a:p>
            <a:r>
              <a:rPr lang="en-US" sz="8000" dirty="0" smtClean="0">
                <a:solidFill>
                  <a:schemeClr val="bg2">
                    <a:lumMod val="10000"/>
                  </a:schemeClr>
                </a:solidFill>
                <a:latin typeface="AR CHRISTY" panose="02000000000000000000" pitchFamily="2" charset="0"/>
                <a:cs typeface="Aharoni" panose="02010803020104030203" pitchFamily="2" charset="-79"/>
              </a:rPr>
              <a:t>Paint</a:t>
            </a:r>
            <a:endParaRPr lang="en-US" sz="8000" dirty="0">
              <a:solidFill>
                <a:schemeClr val="bg2">
                  <a:lumMod val="10000"/>
                </a:schemeClr>
              </a:solidFill>
              <a:latin typeface="AR CHRISTY" panose="02000000000000000000" pitchFamily="2" charset="0"/>
            </a:endParaRPr>
          </a:p>
        </p:txBody>
      </p:sp>
      <p:pic>
        <p:nvPicPr>
          <p:cNvPr id="8194" name="Picture 2" descr="http://www.clker.com/cliparts/x/q/G/d/m/X/paint-h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817" y="1954275"/>
            <a:ext cx="2796131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4212" y="5535801"/>
            <a:ext cx="1082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Fill</a:t>
            </a:r>
            <a:r>
              <a:rPr lang="en-US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in large shapes with </a:t>
            </a:r>
            <a:r>
              <a:rPr lang="en-US" sz="4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tempera</a:t>
            </a:r>
            <a:r>
              <a:rPr lang="en-US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paint.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426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012" y="990600"/>
            <a:ext cx="10972800" cy="3200400"/>
          </a:xfrm>
        </p:spPr>
        <p:txBody>
          <a:bodyPr/>
          <a:lstStyle/>
          <a:p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My Favorite Place Outside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9078" y="4267200"/>
            <a:ext cx="8458200" cy="1371600"/>
          </a:xfrm>
        </p:spPr>
        <p:txBody>
          <a:bodyPr/>
          <a:lstStyle/>
          <a:p>
            <a:r>
              <a:rPr lang="en-US" dirty="0" smtClean="0"/>
              <a:t>Kindergarten</a:t>
            </a:r>
          </a:p>
          <a:p>
            <a:endParaRPr lang="en-US" dirty="0" smtClean="0"/>
          </a:p>
          <a:p>
            <a:r>
              <a:rPr lang="en-US" dirty="0" smtClean="0"/>
              <a:t>SESSION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10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3048000"/>
            <a:ext cx="112776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What do you remember about the </a:t>
            </a:r>
            <a:r>
              <a:rPr lang="en-US" sz="5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painting process</a:t>
            </a:r>
            <a:r>
              <a:rPr lang="en-US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  <a:endParaRPr 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4876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93813" y="1295400"/>
            <a:ext cx="9601200" cy="1143000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Challenge</a:t>
            </a:r>
            <a:endParaRPr lang="en-US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293813" y="2895600"/>
            <a:ext cx="9601200" cy="4495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Create a </a:t>
            </a:r>
            <a:r>
              <a:rPr lang="en-US" sz="4800" i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painting</a:t>
            </a:r>
            <a:r>
              <a:rPr lang="en-US" sz="4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showing </a:t>
            </a:r>
            <a:r>
              <a:rPr lang="en-US" sz="4800" i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you</a:t>
            </a:r>
            <a:r>
              <a:rPr lang="en-US" sz="4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in your favorite place </a:t>
            </a:r>
            <a:r>
              <a:rPr lang="en-US" sz="4800" i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outside</a:t>
            </a:r>
            <a:r>
              <a:rPr lang="en-US" sz="4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n-US" sz="4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6349" y="609600"/>
            <a:ext cx="727795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What shape is this</a:t>
            </a:r>
            <a:r>
              <a:rPr lang="en-US" sz="8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  <a:endParaRPr lang="en-US" sz="8000" dirty="0"/>
          </a:p>
        </p:txBody>
      </p:sp>
      <p:sp>
        <p:nvSpPr>
          <p:cNvPr id="4" name="Rectangle 3"/>
          <p:cNvSpPr/>
          <p:nvPr/>
        </p:nvSpPr>
        <p:spPr>
          <a:xfrm>
            <a:off x="1827212" y="2082463"/>
            <a:ext cx="1828800" cy="1828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4684712" y="2425363"/>
            <a:ext cx="2819400" cy="1143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Oval 5"/>
          <p:cNvSpPr/>
          <p:nvPr/>
        </p:nvSpPr>
        <p:spPr>
          <a:xfrm>
            <a:off x="8609012" y="2144596"/>
            <a:ext cx="1676400" cy="1676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Isosceles Triangle 6"/>
          <p:cNvSpPr/>
          <p:nvPr/>
        </p:nvSpPr>
        <p:spPr>
          <a:xfrm>
            <a:off x="1674812" y="4572000"/>
            <a:ext cx="2033016" cy="175260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/>
          <p:cNvSpPr/>
          <p:nvPr/>
        </p:nvSpPr>
        <p:spPr>
          <a:xfrm>
            <a:off x="4837112" y="4724400"/>
            <a:ext cx="2514600" cy="14478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Diamond 8"/>
          <p:cNvSpPr/>
          <p:nvPr/>
        </p:nvSpPr>
        <p:spPr>
          <a:xfrm>
            <a:off x="8609012" y="4419600"/>
            <a:ext cx="1676400" cy="1905000"/>
          </a:xfrm>
          <a:prstGeom prst="diamond">
            <a:avLst/>
          </a:prstGeom>
          <a:solidFill>
            <a:srgbClr val="BC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37837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0012" y="533400"/>
            <a:ext cx="101056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How can we use shapes to draw ourselves? 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0846827"/>
              </p:ext>
            </p:extLst>
          </p:nvPr>
        </p:nvGraphicFramePr>
        <p:xfrm>
          <a:off x="7618412" y="1241985"/>
          <a:ext cx="3048000" cy="5097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0" name="Image" r:id="rId3" imgW="9955440" imgH="16647480" progId="Photoshop.Image.13">
                  <p:embed/>
                </p:oleObj>
              </mc:Choice>
              <mc:Fallback>
                <p:oleObj name="Image" r:id="rId3" imgW="9955440" imgH="166474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18412" y="1241985"/>
                        <a:ext cx="3048000" cy="50979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2056444"/>
              </p:ext>
            </p:extLst>
          </p:nvPr>
        </p:nvGraphicFramePr>
        <p:xfrm>
          <a:off x="1522412" y="2285999"/>
          <a:ext cx="5639494" cy="300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" name="Image" r:id="rId5" imgW="11275920" imgH="6018840" progId="Photoshop.Image.13">
                  <p:embed/>
                </p:oleObj>
              </mc:Choice>
              <mc:Fallback>
                <p:oleObj name="Image" r:id="rId5" imgW="11275920" imgH="60188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2412" y="2285999"/>
                        <a:ext cx="5639494" cy="300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50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5486400"/>
            <a:ext cx="10972800" cy="3200399"/>
          </a:xfrm>
        </p:spPr>
        <p:txBody>
          <a:bodyPr>
            <a:noAutofit/>
          </a:bodyPr>
          <a:lstStyle/>
          <a:p>
            <a:r>
              <a:rPr lang="en-US" sz="3800" b="1" dirty="0" smtClean="0"/>
              <a:t>STEP 1</a:t>
            </a:r>
            <a:r>
              <a:rPr lang="en-US" sz="3800" dirty="0" smtClean="0"/>
              <a:t>: Practice drawing yourself using shapes.</a:t>
            </a:r>
            <a:br>
              <a:rPr lang="en-US" sz="3800" dirty="0" smtClean="0"/>
            </a:br>
            <a:r>
              <a:rPr lang="en-US" sz="3800" dirty="0" smtClean="0"/>
              <a:t/>
            </a:r>
            <a:br>
              <a:rPr lang="en-US" sz="3800" dirty="0" smtClean="0"/>
            </a:br>
            <a:r>
              <a:rPr lang="en-US" sz="3800" b="1" dirty="0" smtClean="0"/>
              <a:t>STEP 2: </a:t>
            </a:r>
            <a:r>
              <a:rPr lang="en-US" sz="3800" dirty="0" smtClean="0"/>
              <a:t>Use your </a:t>
            </a:r>
            <a:r>
              <a:rPr lang="en-US" sz="3800" dirty="0" smtClean="0">
                <a:solidFill>
                  <a:srgbClr val="FF0000"/>
                </a:solidFill>
              </a:rPr>
              <a:t>shapes </a:t>
            </a:r>
            <a:r>
              <a:rPr lang="en-US" sz="3800" dirty="0" smtClean="0"/>
              <a:t>to</a:t>
            </a:r>
            <a:br>
              <a:rPr lang="en-US" sz="3800" dirty="0" smtClean="0"/>
            </a:br>
            <a:r>
              <a:rPr lang="en-US" sz="3800" dirty="0" smtClean="0"/>
              <a:t>draw yourself in your painting</a:t>
            </a:r>
            <a:r>
              <a:rPr lang="en-US" sz="3800" dirty="0"/>
              <a:t/>
            </a:r>
            <a:br>
              <a:rPr lang="en-US" sz="3800" dirty="0"/>
            </a:br>
            <a:r>
              <a:rPr lang="en-US" sz="3800" dirty="0" smtClean="0"/>
              <a:t>with </a:t>
            </a:r>
            <a:r>
              <a:rPr lang="en-US" sz="3800" dirty="0" smtClean="0">
                <a:solidFill>
                  <a:srgbClr val="FF0000"/>
                </a:solidFill>
              </a:rPr>
              <a:t>crayon</a:t>
            </a:r>
            <a:r>
              <a:rPr lang="en-US" sz="3800" dirty="0" smtClean="0"/>
              <a:t>.</a:t>
            </a:r>
            <a:br>
              <a:rPr lang="en-US" sz="3800" dirty="0" smtClean="0"/>
            </a:br>
            <a:r>
              <a:rPr lang="en-US" sz="3800" dirty="0" smtClean="0"/>
              <a:t/>
            </a:r>
            <a:br>
              <a:rPr lang="en-US" sz="3800" dirty="0" smtClean="0"/>
            </a:br>
            <a:r>
              <a:rPr lang="en-US" sz="3800" b="1" dirty="0"/>
              <a:t>STEP </a:t>
            </a:r>
            <a:r>
              <a:rPr lang="en-US" sz="3800" b="1" dirty="0" smtClean="0"/>
              <a:t>3: </a:t>
            </a:r>
            <a:r>
              <a:rPr lang="en-US" sz="3800" dirty="0" smtClean="0">
                <a:solidFill>
                  <a:srgbClr val="FF0000"/>
                </a:solidFill>
              </a:rPr>
              <a:t>Overpaint</a:t>
            </a:r>
            <a:r>
              <a:rPr lang="en-US" sz="3800" dirty="0" smtClean="0"/>
              <a:t> and </a:t>
            </a:r>
            <a:r>
              <a:rPr lang="en-US" sz="3800" dirty="0" smtClean="0">
                <a:solidFill>
                  <a:srgbClr val="FF0000"/>
                </a:solidFill>
              </a:rPr>
              <a:t>fill</a:t>
            </a:r>
            <a:r>
              <a:rPr lang="en-US" sz="3800" dirty="0" smtClean="0"/>
              <a:t> in </a:t>
            </a:r>
            <a:r>
              <a:rPr lang="en-US" sz="3800" b="1" dirty="0" smtClean="0"/>
              <a:t/>
            </a:r>
            <a:br>
              <a:rPr lang="en-US" sz="3800" b="1" dirty="0" smtClean="0"/>
            </a:br>
            <a:r>
              <a:rPr lang="en-US" sz="3800" dirty="0" smtClean="0"/>
              <a:t>your </a:t>
            </a:r>
            <a:r>
              <a:rPr lang="en-US" sz="3800" dirty="0">
                <a:solidFill>
                  <a:srgbClr val="FF0000"/>
                </a:solidFill>
              </a:rPr>
              <a:t>shapes </a:t>
            </a:r>
            <a:r>
              <a:rPr lang="en-US" sz="3800" dirty="0" smtClean="0"/>
              <a:t>with</a:t>
            </a:r>
            <a:r>
              <a:rPr lang="en-US" sz="3800" dirty="0" smtClean="0">
                <a:solidFill>
                  <a:srgbClr val="FF0000"/>
                </a:solidFill>
              </a:rPr>
              <a:t> tempera </a:t>
            </a:r>
            <a:br>
              <a:rPr lang="en-US" sz="3800" dirty="0" smtClean="0">
                <a:solidFill>
                  <a:srgbClr val="FF0000"/>
                </a:solidFill>
              </a:rPr>
            </a:br>
            <a:r>
              <a:rPr lang="en-US" sz="3800" dirty="0" smtClean="0"/>
              <a:t>paint.</a:t>
            </a:r>
            <a:r>
              <a:rPr lang="en-US" sz="3800" dirty="0"/>
              <a:t/>
            </a:r>
            <a:br>
              <a:rPr lang="en-US" sz="38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2970212" y="457200"/>
            <a:ext cx="62295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Let’s Get Started</a:t>
            </a:r>
            <a:endParaRPr lang="en-US" sz="60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3340398"/>
              </p:ext>
            </p:extLst>
          </p:nvPr>
        </p:nvGraphicFramePr>
        <p:xfrm>
          <a:off x="8228012" y="2590800"/>
          <a:ext cx="2288373" cy="3827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Image" r:id="rId3" imgW="9955440" imgH="16647480" progId="Photoshop.Image.13">
                  <p:embed/>
                </p:oleObj>
              </mc:Choice>
              <mc:Fallback>
                <p:oleObj name="Image" r:id="rId3" imgW="9955440" imgH="166474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28012" y="2590800"/>
                        <a:ext cx="2288373" cy="3827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993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012" y="990600"/>
            <a:ext cx="10972800" cy="3200400"/>
          </a:xfrm>
        </p:spPr>
        <p:txBody>
          <a:bodyPr/>
          <a:lstStyle/>
          <a:p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My Favorite Place Outside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9078" y="4267200"/>
            <a:ext cx="8458200" cy="1371600"/>
          </a:xfrm>
        </p:spPr>
        <p:txBody>
          <a:bodyPr/>
          <a:lstStyle/>
          <a:p>
            <a:r>
              <a:rPr lang="en-US" dirty="0" smtClean="0"/>
              <a:t>Kindergarten</a:t>
            </a:r>
          </a:p>
          <a:p>
            <a:endParaRPr lang="en-US" dirty="0" smtClean="0"/>
          </a:p>
          <a:p>
            <a:r>
              <a:rPr lang="en-US" dirty="0" smtClean="0"/>
              <a:t>SESSION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67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3048000"/>
            <a:ext cx="112776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What do you remember about the </a:t>
            </a:r>
            <a:r>
              <a:rPr lang="en-US" sz="5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painting process</a:t>
            </a:r>
            <a:r>
              <a:rPr lang="en-US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  <a:endParaRPr 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7388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703955"/>
            <a:ext cx="10972800" cy="3200399"/>
          </a:xfrm>
        </p:spPr>
        <p:txBody>
          <a:bodyPr>
            <a:noAutofit/>
          </a:bodyPr>
          <a:lstStyle/>
          <a:p>
            <a:r>
              <a:rPr lang="en-US" sz="3800" b="1" dirty="0" smtClean="0"/>
              <a:t>STEP 1</a:t>
            </a:r>
            <a:r>
              <a:rPr lang="en-US" sz="3800" dirty="0" smtClean="0"/>
              <a:t>: </a:t>
            </a:r>
            <a:r>
              <a:rPr lang="en-US" sz="3800" dirty="0">
                <a:solidFill>
                  <a:srgbClr val="FF0000"/>
                </a:solidFill>
              </a:rPr>
              <a:t>Overpaint</a:t>
            </a:r>
            <a:r>
              <a:rPr lang="en-US" sz="3800" dirty="0"/>
              <a:t> </a:t>
            </a:r>
            <a:r>
              <a:rPr lang="en-US" sz="3800" dirty="0" smtClean="0"/>
              <a:t>to add </a:t>
            </a:r>
            <a:r>
              <a:rPr lang="en-US" sz="3800" dirty="0" smtClean="0">
                <a:solidFill>
                  <a:srgbClr val="FF0000"/>
                </a:solidFill>
              </a:rPr>
              <a:t>details</a:t>
            </a:r>
            <a:r>
              <a:rPr lang="en-US" sz="3800" dirty="0" smtClean="0"/>
              <a:t> and </a:t>
            </a:r>
            <a:r>
              <a:rPr lang="en-US" sz="3800" dirty="0" smtClean="0">
                <a:solidFill>
                  <a:srgbClr val="FF0000"/>
                </a:solidFill>
              </a:rPr>
              <a:t>textures</a:t>
            </a:r>
            <a:r>
              <a:rPr lang="en-US" sz="3800" dirty="0" smtClean="0"/>
              <a:t>.</a:t>
            </a:r>
            <a:r>
              <a:rPr lang="en-US" sz="3800" dirty="0"/>
              <a:t/>
            </a:r>
            <a:br>
              <a:rPr lang="en-US" sz="3800" dirty="0"/>
            </a:br>
            <a:r>
              <a:rPr lang="en-US" sz="3800" dirty="0" smtClean="0"/>
              <a:t/>
            </a:r>
            <a:br>
              <a:rPr lang="en-US" sz="3800" dirty="0" smtClean="0"/>
            </a:br>
            <a:r>
              <a:rPr lang="en-US" sz="3800" b="1" dirty="0" smtClean="0"/>
              <a:t>STEP 2: </a:t>
            </a:r>
            <a:r>
              <a:rPr lang="en-US" sz="3800" dirty="0" smtClean="0"/>
              <a:t>Use different </a:t>
            </a:r>
            <a:r>
              <a:rPr lang="en-US" sz="3800" dirty="0" smtClean="0">
                <a:solidFill>
                  <a:srgbClr val="FF0000"/>
                </a:solidFill>
              </a:rPr>
              <a:t>brush strokes</a:t>
            </a:r>
            <a:r>
              <a:rPr lang="en-US" sz="3800" dirty="0" smtClean="0"/>
              <a:t>:</a:t>
            </a:r>
            <a:br>
              <a:rPr lang="en-US" sz="3800" dirty="0" smtClean="0"/>
            </a:br>
            <a:r>
              <a:rPr lang="en-US" sz="3800" i="1" dirty="0" smtClean="0"/>
              <a:t>Short, Long, Curved and Straight.</a:t>
            </a:r>
            <a:br>
              <a:rPr lang="en-US" sz="3800" i="1" dirty="0" smtClean="0"/>
            </a:br>
            <a:r>
              <a:rPr lang="en-US" sz="3800" dirty="0" smtClean="0"/>
              <a:t/>
            </a:r>
            <a:br>
              <a:rPr lang="en-US" sz="3800" dirty="0" smtClean="0"/>
            </a:br>
            <a:r>
              <a:rPr lang="en-US" sz="3800" b="1" dirty="0" smtClean="0"/>
              <a:t>STEP 3: </a:t>
            </a:r>
            <a:r>
              <a:rPr lang="en-US" sz="3800" dirty="0" smtClean="0"/>
              <a:t>Finish </a:t>
            </a:r>
            <a:br>
              <a:rPr lang="en-US" sz="3800" dirty="0" smtClean="0"/>
            </a:br>
            <a:r>
              <a:rPr lang="en-US" sz="3800" dirty="0" smtClean="0"/>
              <a:t>painting.</a:t>
            </a:r>
            <a:br>
              <a:rPr lang="en-US" sz="3800" dirty="0" smtClean="0"/>
            </a:br>
            <a:r>
              <a:rPr lang="en-US" sz="3800" dirty="0" smtClean="0"/>
              <a:t/>
            </a:r>
            <a:br>
              <a:rPr lang="en-US" sz="38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2970212" y="381000"/>
            <a:ext cx="62295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Let’s Get Started</a:t>
            </a:r>
            <a:endParaRPr lang="en-US" sz="6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612" y="3886200"/>
            <a:ext cx="7315200" cy="264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0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457200"/>
            <a:ext cx="112776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Gallery Walk</a:t>
            </a:r>
            <a:endParaRPr 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93812" y="1828800"/>
            <a:ext cx="6092825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/>
              <a:t>Share with the class your painting</a:t>
            </a:r>
            <a:r>
              <a:rPr lang="en-US" sz="3200" dirty="0" smtClean="0"/>
              <a:t>.</a:t>
            </a:r>
          </a:p>
          <a:p>
            <a:endParaRPr lang="en-US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/>
              <a:t>What is your favorite place outside?</a:t>
            </a:r>
          </a:p>
          <a:p>
            <a:endParaRPr lang="en-US" sz="3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/>
              <a:t>Share </a:t>
            </a:r>
            <a:r>
              <a:rPr lang="en-US" sz="3200" b="1" dirty="0" smtClean="0">
                <a:solidFill>
                  <a:srgbClr val="FF0000"/>
                </a:solidFill>
              </a:rPr>
              <a:t>two natural elements </a:t>
            </a:r>
            <a:r>
              <a:rPr lang="en-US" sz="3200" b="1" dirty="0" smtClean="0"/>
              <a:t>you included in your painting.</a:t>
            </a:r>
            <a:endParaRPr lang="en-US" sz="32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2895195"/>
              </p:ext>
            </p:extLst>
          </p:nvPr>
        </p:nvGraphicFramePr>
        <p:xfrm>
          <a:off x="7694612" y="1600201"/>
          <a:ext cx="3283487" cy="4952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Image" r:id="rId3" imgW="11263320" imgH="16990200" progId="Photoshop.Image.13">
                  <p:embed/>
                </p:oleObj>
              </mc:Choice>
              <mc:Fallback>
                <p:oleObj name="Image" r:id="rId3" imgW="11263320" imgH="16990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94612" y="1600201"/>
                        <a:ext cx="3283487" cy="49528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762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1371600"/>
            <a:ext cx="112776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What do you see </a:t>
            </a:r>
            <a:br>
              <a:rPr lang="en-US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when you go outside?</a:t>
            </a:r>
            <a:endParaRPr 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170" name="Picture 2" descr="http://free-illustrations-ls01.gatag.net/images/lgi01a201309172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47" y="3205162"/>
            <a:ext cx="3004409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picgifs.com/clip-art/flowers-and-plants/flowers/clip-art-flowers-2032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018" y="3205162"/>
            <a:ext cx="2520093" cy="267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seln4u.com/agent_files/Bridge%20clip%20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12" y="2981324"/>
            <a:ext cx="3333750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67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ijou.letord.free.fr/Bijou%20website/bluebu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12" y="533400"/>
            <a:ext cx="5075508" cy="576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22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25788" y="439056"/>
            <a:ext cx="11277600" cy="1143000"/>
          </a:xfrm>
        </p:spPr>
        <p:txBody>
          <a:bodyPr>
            <a:noAutofit/>
          </a:bodyPr>
          <a:lstStyle/>
          <a:p>
            <a:pPr algn="ctr"/>
            <a:r>
              <a:rPr lang="en-US" sz="4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Claude Monet</a:t>
            </a:r>
            <a:endParaRPr lang="en-US" sz="4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050" name="Picture 2" descr="http://static1.squarespace.com/static/53174a55e4b0fe519411ed3d/t/53186c49e4b0ebfb9ed2f36f/1394109514692/Claude+Monet+in+his+garden+at+Giver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1575707"/>
            <a:ext cx="3429000" cy="416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uploads0.wikiart.org/images/claude-monet/the-japanese-bridge-the-water-lily-pond-18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12" y="1575707"/>
            <a:ext cx="4114800" cy="399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13212" y="5638800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/>
              <a:t>The Japanese Bridge</a:t>
            </a:r>
            <a:endParaRPr lang="en-US" i="1" dirty="0"/>
          </a:p>
          <a:p>
            <a:r>
              <a:rPr lang="en-US" dirty="0"/>
              <a:t>By: Claude Monet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67237" y="2718707"/>
            <a:ext cx="11277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What do you see?</a:t>
            </a:r>
            <a:br>
              <a:rPr lang="en-US" sz="32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3200" dirty="0" smtClean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sz="32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4695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5812" y="1905000"/>
            <a:ext cx="11277600" cy="1143000"/>
          </a:xfrm>
        </p:spPr>
        <p:txBody>
          <a:bodyPr>
            <a:noAutofit/>
          </a:bodyPr>
          <a:lstStyle/>
          <a:p>
            <a:r>
              <a:rPr lang="en-US" sz="4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Who do you see?</a:t>
            </a:r>
            <a:br>
              <a:rPr lang="en-US" sz="46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6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sz="46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Where are they?</a:t>
            </a:r>
            <a:endParaRPr lang="en-US" sz="4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6" name="Picture 2" descr="http://www.ilibrarian.net/art/monet_woman_with_a_parasol_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685800"/>
            <a:ext cx="4114800" cy="506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16705" y="5817032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/>
              <a:t>Woman with a Parasol</a:t>
            </a:r>
            <a:endParaRPr lang="en-US" i="1" dirty="0"/>
          </a:p>
          <a:p>
            <a:r>
              <a:rPr lang="en-US" dirty="0"/>
              <a:t>By: </a:t>
            </a:r>
            <a:r>
              <a:rPr lang="en-US" dirty="0" smtClean="0"/>
              <a:t>Claude Monet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07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612" y="1981200"/>
            <a:ext cx="11277600" cy="1143000"/>
          </a:xfrm>
        </p:spPr>
        <p:txBody>
          <a:bodyPr>
            <a:noAutofit/>
          </a:bodyPr>
          <a:lstStyle/>
          <a:p>
            <a:r>
              <a:rPr lang="en-US" sz="4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Who do you see?</a:t>
            </a:r>
            <a:br>
              <a:rPr lang="en-US" sz="46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6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sz="46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Where are they?</a:t>
            </a:r>
            <a:endParaRPr lang="en-US" sz="4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1812" y="5181600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/>
              <a:t>Sunday Afternoon on La Grande </a:t>
            </a:r>
            <a:r>
              <a:rPr lang="en-US" i="1" dirty="0" err="1" smtClean="0"/>
              <a:t>Jatte</a:t>
            </a:r>
            <a:endParaRPr lang="en-US" i="1" dirty="0"/>
          </a:p>
          <a:p>
            <a:r>
              <a:rPr lang="en-US" dirty="0"/>
              <a:t>By: </a:t>
            </a:r>
            <a:r>
              <a:rPr lang="en-US" dirty="0" smtClean="0"/>
              <a:t>Georges Seurat</a:t>
            </a:r>
            <a:endParaRPr lang="en-US" dirty="0"/>
          </a:p>
        </p:txBody>
      </p:sp>
      <p:pic>
        <p:nvPicPr>
          <p:cNvPr id="3074" name="Picture 2" descr="https://upload.wikimedia.org/wikipedia/commons/7/7d/A_Sunday_on_La_Grande_Jatte,_Georges_Seurat,_18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" y="914400"/>
            <a:ext cx="6229864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91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1641" y="2057400"/>
            <a:ext cx="11277600" cy="1143000"/>
          </a:xfrm>
        </p:spPr>
        <p:txBody>
          <a:bodyPr>
            <a:noAutofit/>
          </a:bodyPr>
          <a:lstStyle/>
          <a:p>
            <a:r>
              <a:rPr lang="en-US" sz="4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Who do you see?</a:t>
            </a:r>
            <a:br>
              <a:rPr lang="en-US" sz="46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6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sz="46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Where are they?</a:t>
            </a:r>
            <a:endParaRPr lang="en-US" sz="4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1812" y="5181600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/>
              <a:t>Boys in a Pasture</a:t>
            </a:r>
            <a:endParaRPr lang="en-US" i="1" dirty="0"/>
          </a:p>
          <a:p>
            <a:r>
              <a:rPr lang="en-US" dirty="0"/>
              <a:t>By: </a:t>
            </a:r>
            <a:r>
              <a:rPr lang="en-US" dirty="0" smtClean="0"/>
              <a:t>Winslow Homer</a:t>
            </a:r>
            <a:endParaRPr lang="en-US" dirty="0"/>
          </a:p>
        </p:txBody>
      </p:sp>
      <p:pic>
        <p:nvPicPr>
          <p:cNvPr id="5122" name="Picture 2" descr="http://www.winslowhomer.org/images/paintings/boys-in-a-pas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685801"/>
            <a:ext cx="6275293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85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7812" y="2057399"/>
            <a:ext cx="11277600" cy="1143000"/>
          </a:xfrm>
        </p:spPr>
        <p:txBody>
          <a:bodyPr>
            <a:noAutofit/>
          </a:bodyPr>
          <a:lstStyle/>
          <a:p>
            <a:r>
              <a:rPr lang="en-US" sz="4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Who do you see?</a:t>
            </a:r>
            <a:br>
              <a:rPr lang="en-US" sz="46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6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sz="46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Where are they?</a:t>
            </a:r>
            <a:endParaRPr lang="en-US" sz="4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4587" y="5943600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/>
              <a:t>Picnic in the Grass Alone</a:t>
            </a:r>
            <a:endParaRPr lang="en-US" i="1" dirty="0"/>
          </a:p>
          <a:p>
            <a:r>
              <a:rPr lang="en-US" dirty="0"/>
              <a:t>By: </a:t>
            </a:r>
            <a:r>
              <a:rPr lang="en-US" dirty="0" smtClean="0"/>
              <a:t>Faith Ringgold</a:t>
            </a:r>
            <a:endParaRPr lang="en-US" dirty="0"/>
          </a:p>
        </p:txBody>
      </p:sp>
      <p:pic>
        <p:nvPicPr>
          <p:cNvPr id="13314" name="Picture 2" descr="http://2.bp.blogspot.com/_0r9KVfDbP4E/SkzUyiddWqI/AAAAAAAADg4/_YGnKMjsrko/s400/picnic+on+the+grass...alone+1997,+faith+ringgo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2" y="723898"/>
            <a:ext cx="5029200" cy="513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03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erenity 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Serenity nature presentation (widescreen)</Template>
  <TotalTime>0</TotalTime>
  <Words>286</Words>
  <Application>Microsoft Office PowerPoint</Application>
  <PresentationFormat>Custom</PresentationFormat>
  <Paragraphs>72</Paragraphs>
  <Slides>26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Aharoni</vt:lpstr>
      <vt:lpstr>AR CHRISTY</vt:lpstr>
      <vt:lpstr>Arial</vt:lpstr>
      <vt:lpstr>Euphemia</vt:lpstr>
      <vt:lpstr>Serenity 16x9</vt:lpstr>
      <vt:lpstr>Image</vt:lpstr>
      <vt:lpstr>My Favorite Place Outside</vt:lpstr>
      <vt:lpstr>Challenge</vt:lpstr>
      <vt:lpstr>What do you see  when you go outside?</vt:lpstr>
      <vt:lpstr>PowerPoint Presentation</vt:lpstr>
      <vt:lpstr>Claude Monet</vt:lpstr>
      <vt:lpstr>Who do you see?  Where are they?</vt:lpstr>
      <vt:lpstr>Who do you see?  Where are they?</vt:lpstr>
      <vt:lpstr>Who do you see?  Where are they?</vt:lpstr>
      <vt:lpstr>Who do you see?  Where are they?</vt:lpstr>
      <vt:lpstr>Who do you see?  Where are they?</vt:lpstr>
      <vt:lpstr>Challenge</vt:lpstr>
      <vt:lpstr>STEP 1: Complete Favorite Place Outside brainstorm.   STEP 2: Outline your  outdoor objects with chalk.  Include at least two natural  elements and a horizon line  in your artwork. </vt:lpstr>
      <vt:lpstr>References</vt:lpstr>
      <vt:lpstr>My Favorite Place Outside</vt:lpstr>
      <vt:lpstr>Who remembers some natural  elements you find outside?</vt:lpstr>
      <vt:lpstr>Challenge</vt:lpstr>
      <vt:lpstr>Let’s Get Started</vt:lpstr>
      <vt:lpstr>My Favorite Place Outside</vt:lpstr>
      <vt:lpstr>What do you remember about the painting process?</vt:lpstr>
      <vt:lpstr>PowerPoint Presentation</vt:lpstr>
      <vt:lpstr>PowerPoint Presentation</vt:lpstr>
      <vt:lpstr>STEP 1: Practice drawing yourself using shapes.  STEP 2: Use your shapes to draw yourself in your painting with crayon.  STEP 3: Overpaint and fill in  your shapes with tempera  paint.    </vt:lpstr>
      <vt:lpstr>My Favorite Place Outside</vt:lpstr>
      <vt:lpstr>What do you remember about the painting process?</vt:lpstr>
      <vt:lpstr>STEP 1: Overpaint to add details and textures.  STEP 2: Use different brush strokes: Short, Long, Curved and Straight.  STEP 3: Finish  painting.     </vt:lpstr>
      <vt:lpstr>Gallery Walk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2015-09-19T18:25:06Z</dcterms:created>
  <dcterms:modified xsi:type="dcterms:W3CDTF">2016-01-31T15:30:36Z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TC028011099991</vt:lpwstr>
  </property>
</Properties>
</file>