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6" r:id="rId2"/>
  </p:sldMasterIdLst>
  <p:notesMasterIdLst>
    <p:notesMasterId r:id="rId33"/>
  </p:notesMasterIdLst>
  <p:handoutMasterIdLst>
    <p:handoutMasterId r:id="rId34"/>
  </p:handoutMasterIdLst>
  <p:sldIdLst>
    <p:sldId id="259" r:id="rId3"/>
    <p:sldId id="268" r:id="rId4"/>
    <p:sldId id="275" r:id="rId5"/>
    <p:sldId id="277" r:id="rId6"/>
    <p:sldId id="265" r:id="rId7"/>
    <p:sldId id="278" r:id="rId8"/>
    <p:sldId id="266" r:id="rId9"/>
    <p:sldId id="264" r:id="rId10"/>
    <p:sldId id="276" r:id="rId11"/>
    <p:sldId id="269" r:id="rId12"/>
    <p:sldId id="270" r:id="rId13"/>
    <p:sldId id="260" r:id="rId14"/>
    <p:sldId id="271" r:id="rId15"/>
    <p:sldId id="272" r:id="rId16"/>
    <p:sldId id="274" r:id="rId17"/>
    <p:sldId id="280" r:id="rId18"/>
    <p:sldId id="281" r:id="rId19"/>
    <p:sldId id="282" r:id="rId20"/>
    <p:sldId id="284" r:id="rId21"/>
    <p:sldId id="288" r:id="rId22"/>
    <p:sldId id="285" r:id="rId23"/>
    <p:sldId id="283" r:id="rId24"/>
    <p:sldId id="286" r:id="rId25"/>
    <p:sldId id="287" r:id="rId26"/>
    <p:sldId id="290" r:id="rId27"/>
    <p:sldId id="291" r:id="rId28"/>
    <p:sldId id="289" r:id="rId29"/>
    <p:sldId id="293" r:id="rId30"/>
    <p:sldId id="292" r:id="rId31"/>
    <p:sldId id="26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0" d="100"/>
          <a:sy n="40" d="100"/>
        </p:scale>
        <p:origin x="189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72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ABAFA-9D90-4B6C-95A1-503043E46FAB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C7757-6264-420F-9201-02E9A21CB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5EB1F-8DE4-48C3-A804-A05846A4049F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115C9-E24C-4512-AA8B-319BB49F7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15C9-E24C-4512-AA8B-319BB49F77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1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15C9-E24C-4512-AA8B-319BB49F77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5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15C9-E24C-4512-AA8B-319BB49F77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0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FD87A-18E6-48AA-9D92-80943963D244}" type="datetime1">
              <a:rPr lang="en-US" smtClean="0"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44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6081-38D3-44C7-9606-9636204DDB22}" type="datetime1">
              <a:rPr lang="en-US" smtClean="0"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57C9-4D32-4A12-87A5-B6A3F54886E8}" type="datetime1">
              <a:rPr lang="en-US" smtClean="0"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BF19A-8B9D-4BAF-B3CF-581ABC5A76B0}" type="datetime1">
              <a:rPr lang="en-US" smtClean="0"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59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CE62-A67C-45C0-9A46-677D00669FB0}" type="datetime1">
              <a:rPr lang="en-US" smtClean="0"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4000" b="1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95DB-4000-4703-B016-8AAC7B01BD58}" type="datetime1">
              <a:rPr lang="en-US" smtClean="0"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1694-1DBA-4F6B-894E-09E8A1C80EAE}" type="datetime1">
              <a:rPr lang="en-US" smtClean="0"/>
              <a:t>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105AF-90CA-4509-A852-0BAE918A28C0}" type="datetime1">
              <a:rPr lang="en-US" smtClean="0"/>
              <a:t>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3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3FCD-E86B-47AE-817A-4894806549CD}" type="datetime1">
              <a:rPr lang="en-US" smtClean="0"/>
              <a:t>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7D0C-1E6A-45B9-BF68-5FFFA446EB57}" type="datetime1">
              <a:rPr lang="en-US" smtClean="0"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2600" b="1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8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8297-6837-4539-BE78-C255461E3518}" type="datetime1">
              <a:rPr lang="en-US" smtClean="0"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01232" y="1539240"/>
            <a:ext cx="4431538" cy="32727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2600" b="1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8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bg1"/>
                </a:solidFill>
              </a:defRPr>
            </a:lvl1pPr>
          </a:lstStyle>
          <a:p>
            <a:fld id="{18193A29-9700-485D-8CFB-D5ABAF026ECB}" type="datetime1">
              <a:rPr lang="en-US" smtClean="0"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bg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6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cap="all" spc="5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 spc="3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 spc="3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 spc="3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 spc="3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 spc="3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_mG-Ka4mv8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eweesnaturedesigns.com/chrisgallery.shtml" TargetMode="External"/><Relationship Id="rId2" Type="http://schemas.openxmlformats.org/officeDocument/2006/relationships/hyperlink" Target="http://www.lorihatch.com/page4g3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k_mG-Ka4mv8" TargetMode="External"/><Relationship Id="rId5" Type="http://schemas.openxmlformats.org/officeDocument/2006/relationships/hyperlink" Target="http://data.oceanhealthindex.org/data-and-downloads" TargetMode="External"/><Relationship Id="rId4" Type="http://schemas.openxmlformats.org/officeDocument/2006/relationships/hyperlink" Target="http://natureprintshawaii.com/upstrea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chemeClr val="tx2">
                    <a:lumMod val="50000"/>
                  </a:schemeClr>
                </a:solidFill>
              </a:rPr>
              <a:t>Catch of the day</a:t>
            </a:r>
            <a:endParaRPr lang="en-US" sz="6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40" y="423108"/>
            <a:ext cx="9454854" cy="603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5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419" y="2030171"/>
            <a:ext cx="494837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 smtClean="0"/>
              <a:t>- The Japanese art of fish printing.</a:t>
            </a:r>
          </a:p>
          <a:p>
            <a:endParaRPr lang="en-US" sz="3200" dirty="0" smtClean="0"/>
          </a:p>
          <a:p>
            <a:r>
              <a:rPr lang="en-US" sz="3200" dirty="0" smtClean="0"/>
              <a:t>- Evolved in Japan more than one hundred years ago as a means for fishermen to record and document the size of their catches.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2055" y="245067"/>
            <a:ext cx="10390909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tx2">
                    <a:lumMod val="50000"/>
                  </a:schemeClr>
                </a:solidFill>
                <a:latin typeface="Papyrus" panose="03070502060502030205" pitchFamily="66" charset="0"/>
              </a:rPr>
              <a:t>GYOTAKU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“GEE-OH-TAH-KOO”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https://avisualjournal.files.wordpress.com/2015/04/gyota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01" y="2145891"/>
            <a:ext cx="5827214" cy="423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4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deweesnaturedesigns.com/images/fishp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29" y="370868"/>
            <a:ext cx="9618620" cy="589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56211" y="6270288"/>
            <a:ext cx="47494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Tiger Rockfish, Chris </a:t>
            </a:r>
            <a:r>
              <a:rPr lang="en-US" dirty="0" err="1" smtClean="0"/>
              <a:t>Dewees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orihatch.com/Rockfishforweb2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54" y="322199"/>
            <a:ext cx="9837512" cy="570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86583" y="6024560"/>
            <a:ext cx="47494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i="1" dirty="0" smtClean="0"/>
              <a:t>Rockfish with Maidenhair Fern</a:t>
            </a:r>
            <a:r>
              <a:rPr lang="en-US" dirty="0" smtClean="0"/>
              <a:t>, Lori Hatch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14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80016" y="6232697"/>
            <a:ext cx="58820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/>
              <a:t>Under the </a:t>
            </a:r>
            <a:r>
              <a:rPr lang="en-US" dirty="0" err="1"/>
              <a:t>Hau</a:t>
            </a:r>
            <a:r>
              <a:rPr lang="en-US" dirty="0"/>
              <a:t> – Prawns</a:t>
            </a:r>
            <a:r>
              <a:rPr lang="en-US" dirty="0" smtClean="0"/>
              <a:t>, Derek Yoshinori Wada</a:t>
            </a:r>
            <a:endParaRPr lang="en-US" dirty="0"/>
          </a:p>
        </p:txBody>
      </p:sp>
      <p:pic>
        <p:nvPicPr>
          <p:cNvPr id="5122" name="Picture 2" descr="http://natureprintshawaii.com/wp-content/uploads/2013/02/Under-the-Hau_Prawn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86578" y="-1126960"/>
            <a:ext cx="5804123" cy="87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419" y="2030171"/>
            <a:ext cx="494837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 smtClean="0"/>
              <a:t>- The Japanese art of fish printing.</a:t>
            </a:r>
          </a:p>
          <a:p>
            <a:endParaRPr lang="en-US" sz="3200" dirty="0" smtClean="0"/>
          </a:p>
          <a:p>
            <a:r>
              <a:rPr lang="en-US" sz="3200" dirty="0" smtClean="0"/>
              <a:t>- Evolved in Japan more than one hundred years ago as a means for fishermen to record and document the size of their catches.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2055" y="245067"/>
            <a:ext cx="10390909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tx2">
                    <a:lumMod val="50000"/>
                  </a:schemeClr>
                </a:solidFill>
                <a:latin typeface="Papyrus" panose="03070502060502030205" pitchFamily="66" charset="0"/>
              </a:rPr>
              <a:t>GYOTAKU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“GEE-OH-TAH-KOO”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https://avisualjournal.files.wordpress.com/2015/04/gyota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13" y="1968616"/>
            <a:ext cx="5827214" cy="423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71926" y="6231320"/>
            <a:ext cx="56710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3"/>
              </a:rPr>
              <a:t>https://</a:t>
            </a:r>
            <a:r>
              <a:rPr lang="en-US" sz="2400" b="1" dirty="0" smtClean="0">
                <a:hlinkClick r:id="rId3"/>
              </a:rPr>
              <a:t>youtu.be/k_mG-Ka4mv8</a:t>
            </a:r>
            <a:endParaRPr lang="en-US" sz="24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9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683" y="0"/>
            <a:ext cx="10566400" cy="11430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What is composition? </a:t>
            </a:r>
            <a:endParaRPr lang="en-US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0683" y="1259329"/>
            <a:ext cx="11532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COMPOSITION</a:t>
            </a:r>
            <a:r>
              <a:rPr lang="en-US" sz="3200" dirty="0" smtClean="0"/>
              <a:t> - the </a:t>
            </a:r>
            <a:r>
              <a:rPr lang="en-US" sz="3200" dirty="0"/>
              <a:t>placement or arrangement of visual elements or ingredients in a work of </a:t>
            </a:r>
            <a:r>
              <a:rPr lang="en-US" sz="3200" b="1" dirty="0" smtClean="0"/>
              <a:t>art.</a:t>
            </a:r>
            <a:endParaRPr lang="en-US" sz="3200" dirty="0"/>
          </a:p>
        </p:txBody>
      </p:sp>
      <p:pic>
        <p:nvPicPr>
          <p:cNvPr id="4098" name="Picture 2" descr="http://clancyartpages.files.wordpress.com/2013/08/elements-princi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9" y="2452876"/>
            <a:ext cx="6842670" cy="409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0865" y="3576098"/>
            <a:ext cx="35684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Tools artists can use to create composition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42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0263" y="116329"/>
            <a:ext cx="11286308" cy="1143000"/>
          </a:xfrm>
        </p:spPr>
        <p:txBody>
          <a:bodyPr/>
          <a:lstStyle/>
          <a:p>
            <a:pPr algn="ctr"/>
            <a:r>
              <a:rPr lang="en-US" sz="5200" dirty="0" smtClean="0">
                <a:solidFill>
                  <a:schemeClr val="tx2">
                    <a:lumMod val="50000"/>
                  </a:schemeClr>
                </a:solidFill>
              </a:rPr>
              <a:t>What is a </a:t>
            </a:r>
            <a:r>
              <a:rPr lang="en-US" sz="5200" dirty="0" err="1" smtClean="0">
                <a:solidFill>
                  <a:schemeClr val="tx2">
                    <a:lumMod val="50000"/>
                  </a:schemeClr>
                </a:solidFill>
              </a:rPr>
              <a:t>collagraph</a:t>
            </a:r>
            <a:r>
              <a:rPr lang="en-US" sz="5200" dirty="0" smtClean="0">
                <a:solidFill>
                  <a:schemeClr val="tx2">
                    <a:lumMod val="50000"/>
                  </a:schemeClr>
                </a:solidFill>
              </a:rPr>
              <a:t> print?</a:t>
            </a:r>
            <a:endParaRPr lang="en-US" sz="5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0683" y="1259329"/>
            <a:ext cx="11532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/>
              <a:t>Collagraphy</a:t>
            </a:r>
            <a:r>
              <a:rPr lang="en-US" sz="3200" dirty="0"/>
              <a:t> </a:t>
            </a:r>
            <a:r>
              <a:rPr lang="en-US" sz="3200" dirty="0" smtClean="0"/>
              <a:t>is a printmaking process </a:t>
            </a:r>
            <a:r>
              <a:rPr lang="en-US" sz="3200" dirty="0"/>
              <a:t>in which materials are applied to a rigid substrate (such as </a:t>
            </a:r>
            <a:r>
              <a:rPr lang="en-US" sz="3200" dirty="0" smtClean="0"/>
              <a:t>cardboard or wood)</a:t>
            </a:r>
            <a:endParaRPr lang="en-US" sz="3200" dirty="0"/>
          </a:p>
        </p:txBody>
      </p:sp>
      <p:pic>
        <p:nvPicPr>
          <p:cNvPr id="6148" name="Picture 4" descr="http://4.bp.blogspot.com/_YL7OpUZsOe4/TNMLGl6Ys5I/AAAAAAAABRQ/mRUjas39IPM/s320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34" y="2519202"/>
            <a:ext cx="3405677" cy="406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f.tqn.com/y/painting/1/S/3/I/2/collagraph-stuff-comb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7" y="2585530"/>
            <a:ext cx="60960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683" y="140117"/>
            <a:ext cx="10566400" cy="11430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Challenge</a:t>
            </a:r>
            <a:endParaRPr lang="en-US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760" y="1423233"/>
            <a:ext cx="11532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Create </a:t>
            </a:r>
            <a:r>
              <a:rPr lang="en-US" sz="3200" b="1" dirty="0" err="1" smtClean="0">
                <a:solidFill>
                  <a:srgbClr val="FF0000"/>
                </a:solidFill>
              </a:rPr>
              <a:t>gyotaku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/>
              <a:t>inspired </a:t>
            </a:r>
            <a:r>
              <a:rPr lang="en-US" sz="3200" b="1" dirty="0" smtClean="0">
                <a:solidFill>
                  <a:srgbClr val="FF0000"/>
                </a:solidFill>
              </a:rPr>
              <a:t>prints</a:t>
            </a:r>
            <a:r>
              <a:rPr lang="en-US" sz="3200" b="1" dirty="0" smtClean="0"/>
              <a:t> using </a:t>
            </a:r>
            <a:r>
              <a:rPr lang="en-US" sz="3200" b="1" dirty="0" err="1" smtClean="0">
                <a:solidFill>
                  <a:srgbClr val="FF0000"/>
                </a:solidFill>
              </a:rPr>
              <a:t>collagraph</a:t>
            </a:r>
            <a:r>
              <a:rPr lang="en-US" sz="3200" b="1" dirty="0" smtClean="0"/>
              <a:t> and </a:t>
            </a:r>
            <a:r>
              <a:rPr lang="en-US" sz="3200" b="1" dirty="0" smtClean="0">
                <a:solidFill>
                  <a:srgbClr val="FF0000"/>
                </a:solidFill>
              </a:rPr>
              <a:t>monotype</a:t>
            </a:r>
            <a:r>
              <a:rPr lang="en-US" sz="3200" b="1" dirty="0" smtClean="0"/>
              <a:t> printing methods. 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08" y="2640567"/>
            <a:ext cx="5281749" cy="396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Grade</a:t>
            </a:r>
          </a:p>
          <a:p>
            <a:r>
              <a:rPr lang="en-US" dirty="0" smtClean="0"/>
              <a:t>Session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chemeClr val="tx2">
                    <a:lumMod val="50000"/>
                  </a:schemeClr>
                </a:solidFill>
              </a:rPr>
              <a:t>Catch of the day</a:t>
            </a:r>
            <a:endParaRPr lang="en-US" sz="6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-151031"/>
            <a:ext cx="105664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How many oceans are in the world?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 descr="http://wiki.alternatehistory.com/lib/exe/fetch.php/blank_map_directory/base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78637"/>
            <a:ext cx="97536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10304" y="2838372"/>
            <a:ext cx="1411013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ATLANTIC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90386" y="2546421"/>
            <a:ext cx="1284890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PACIFIC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3708596"/>
            <a:ext cx="1284890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PACIFIC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6731" y="4312448"/>
            <a:ext cx="1261241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INDIAN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7311" y="1454507"/>
            <a:ext cx="1576551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ARCTIC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2262" y="6109717"/>
            <a:ext cx="2254469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SOUTHERN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683" y="2743203"/>
            <a:ext cx="10566400" cy="11430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What is composition? </a:t>
            </a:r>
            <a:endParaRPr lang="en-US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0683" y="4002532"/>
            <a:ext cx="11532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COMPOSITION</a:t>
            </a:r>
            <a:r>
              <a:rPr lang="en-US" sz="3200" dirty="0" smtClean="0"/>
              <a:t> - the </a:t>
            </a:r>
            <a:r>
              <a:rPr lang="en-US" sz="3200" dirty="0"/>
              <a:t>placement or arrangement of visual elements or ingredients in a work of </a:t>
            </a:r>
            <a:r>
              <a:rPr lang="en-US" sz="3200" b="1" dirty="0" smtClean="0"/>
              <a:t>art.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3673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0263" y="116329"/>
            <a:ext cx="11286308" cy="1143000"/>
          </a:xfrm>
        </p:spPr>
        <p:txBody>
          <a:bodyPr/>
          <a:lstStyle/>
          <a:p>
            <a:pPr algn="ctr"/>
            <a:r>
              <a:rPr lang="en-US" sz="5200" dirty="0" smtClean="0">
                <a:solidFill>
                  <a:schemeClr val="tx2">
                    <a:lumMod val="50000"/>
                  </a:schemeClr>
                </a:solidFill>
              </a:rPr>
              <a:t>What is a </a:t>
            </a:r>
            <a:r>
              <a:rPr lang="en-US" sz="5200" dirty="0" err="1" smtClean="0">
                <a:solidFill>
                  <a:schemeClr val="tx2">
                    <a:lumMod val="50000"/>
                  </a:schemeClr>
                </a:solidFill>
              </a:rPr>
              <a:t>collagraph</a:t>
            </a:r>
            <a:r>
              <a:rPr lang="en-US" sz="5200" dirty="0" smtClean="0">
                <a:solidFill>
                  <a:schemeClr val="tx2">
                    <a:lumMod val="50000"/>
                  </a:schemeClr>
                </a:solidFill>
              </a:rPr>
              <a:t> print?</a:t>
            </a:r>
            <a:endParaRPr lang="en-US" sz="5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0683" y="1259329"/>
            <a:ext cx="11532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/>
              <a:t>Collagraphy</a:t>
            </a:r>
            <a:r>
              <a:rPr lang="en-US" sz="3200" dirty="0"/>
              <a:t> </a:t>
            </a:r>
            <a:r>
              <a:rPr lang="en-US" sz="3200" dirty="0" smtClean="0"/>
              <a:t>is a printmaking process </a:t>
            </a:r>
            <a:r>
              <a:rPr lang="en-US" sz="3200" dirty="0"/>
              <a:t>in which materials are applied to a rigid substrate (such as </a:t>
            </a:r>
            <a:r>
              <a:rPr lang="en-US" sz="3200" dirty="0" smtClean="0"/>
              <a:t>cardboard or wood)</a:t>
            </a:r>
            <a:endParaRPr lang="en-US" sz="3200" dirty="0"/>
          </a:p>
        </p:txBody>
      </p:sp>
      <p:pic>
        <p:nvPicPr>
          <p:cNvPr id="6148" name="Picture 4" descr="http://4.bp.blogspot.com/_YL7OpUZsOe4/TNMLGl6Ys5I/AAAAAAAABRQ/mRUjas39IPM/s320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34" y="2519202"/>
            <a:ext cx="3405677" cy="406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f.tqn.com/y/painting/1/S/3/I/2/collagraph-stuff-comb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7" y="2585530"/>
            <a:ext cx="60960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63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683" y="140117"/>
            <a:ext cx="10566400" cy="11430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Challenge</a:t>
            </a:r>
            <a:endParaRPr lang="en-US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760" y="1423233"/>
            <a:ext cx="11532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Create </a:t>
            </a:r>
            <a:r>
              <a:rPr lang="en-US" sz="3200" b="1" dirty="0" err="1" smtClean="0">
                <a:solidFill>
                  <a:srgbClr val="FF0000"/>
                </a:solidFill>
              </a:rPr>
              <a:t>gyotaku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/>
              <a:t>inspired </a:t>
            </a:r>
            <a:r>
              <a:rPr lang="en-US" sz="3200" b="1" dirty="0" smtClean="0">
                <a:solidFill>
                  <a:srgbClr val="FF0000"/>
                </a:solidFill>
              </a:rPr>
              <a:t>prints</a:t>
            </a:r>
            <a:r>
              <a:rPr lang="en-US" sz="3200" b="1" dirty="0" smtClean="0"/>
              <a:t> using </a:t>
            </a:r>
            <a:r>
              <a:rPr lang="en-US" sz="3200" b="1" dirty="0" err="1" smtClean="0">
                <a:solidFill>
                  <a:srgbClr val="FF0000"/>
                </a:solidFill>
              </a:rPr>
              <a:t>collagraph</a:t>
            </a:r>
            <a:r>
              <a:rPr lang="en-US" sz="3200" b="1" dirty="0" smtClean="0"/>
              <a:t> and </a:t>
            </a:r>
            <a:r>
              <a:rPr lang="en-US" sz="3200" b="1" dirty="0" smtClean="0">
                <a:solidFill>
                  <a:srgbClr val="FF0000"/>
                </a:solidFill>
              </a:rPr>
              <a:t>monotype</a:t>
            </a:r>
            <a:r>
              <a:rPr lang="en-US" sz="3200" b="1" dirty="0" smtClean="0"/>
              <a:t> printing methods. 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08" y="2640567"/>
            <a:ext cx="5281749" cy="396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5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67797" y="324638"/>
            <a:ext cx="10626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cs typeface="Aharoni" panose="02010803020104030203" pitchFamily="2" charset="-79"/>
              </a:rPr>
              <a:t>Let’s Get </a:t>
            </a:r>
            <a:r>
              <a:rPr lang="en-US" sz="4000" b="1" dirty="0" smtClean="0">
                <a:cs typeface="Aharoni" panose="02010803020104030203" pitchFamily="2" charset="-79"/>
              </a:rPr>
              <a:t>Started – </a:t>
            </a:r>
            <a:r>
              <a:rPr lang="en-US" sz="4000" b="1" dirty="0" err="1" smtClean="0">
                <a:cs typeface="Aharoni" panose="02010803020104030203" pitchFamily="2" charset="-79"/>
              </a:rPr>
              <a:t>Collagraph</a:t>
            </a:r>
            <a:r>
              <a:rPr lang="en-US" sz="4000" b="1" dirty="0" smtClean="0">
                <a:cs typeface="Aharoni" panose="02010803020104030203" pitchFamily="2" charset="-79"/>
              </a:rPr>
              <a:t> Printmaking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60401" y="1287281"/>
            <a:ext cx="107150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STEP 1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Select </a:t>
            </a:r>
            <a:r>
              <a:rPr lang="en-US" sz="3200" b="1" dirty="0" smtClean="0">
                <a:solidFill>
                  <a:srgbClr val="C00000"/>
                </a:solidFill>
              </a:rPr>
              <a:t>five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9x12 construction</a:t>
            </a:r>
            <a:r>
              <a:rPr lang="en-US" sz="3200" b="1" dirty="0" smtClean="0">
                <a:solidFill>
                  <a:srgbClr val="C00000"/>
                </a:solidFill>
              </a:rPr>
              <a:t> papers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and </a:t>
            </a:r>
            <a:r>
              <a:rPr lang="en-US" sz="3200" b="1" dirty="0" smtClean="0">
                <a:solidFill>
                  <a:srgbClr val="C00000"/>
                </a:solidFill>
              </a:rPr>
              <a:t>one gray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construction</a:t>
            </a:r>
            <a:r>
              <a:rPr lang="en-US" sz="3200" b="1" dirty="0" smtClean="0">
                <a:solidFill>
                  <a:srgbClr val="C00000"/>
                </a:solidFill>
              </a:rPr>
              <a:t> paper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  </a:t>
            </a:r>
            <a:r>
              <a:rPr lang="en-US" sz="3200" b="1" dirty="0" smtClean="0">
                <a:solidFill>
                  <a:srgbClr val="C00000"/>
                </a:solidFill>
              </a:rPr>
              <a:t>Six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papers </a:t>
            </a:r>
            <a:r>
              <a:rPr lang="en-US" sz="3200" b="1" dirty="0" smtClean="0">
                <a:solidFill>
                  <a:srgbClr val="C00000"/>
                </a:solidFill>
              </a:rPr>
              <a:t>total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34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401" y="2366472"/>
            <a:ext cx="1071500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STEP 2: </a:t>
            </a:r>
            <a:r>
              <a:rPr lang="en-US" sz="3200" b="1" dirty="0" smtClean="0">
                <a:solidFill>
                  <a:srgbClr val="C00000"/>
                </a:solidFill>
              </a:rPr>
              <a:t>Stack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your construction </a:t>
            </a:r>
            <a:r>
              <a:rPr lang="en-US" sz="3200" b="1" dirty="0" smtClean="0">
                <a:solidFill>
                  <a:srgbClr val="C00000"/>
                </a:solidFill>
              </a:rPr>
              <a:t>papers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with the </a:t>
            </a:r>
            <a:r>
              <a:rPr lang="en-US" sz="3200" b="1" dirty="0" smtClean="0">
                <a:solidFill>
                  <a:srgbClr val="C00000"/>
                </a:solidFill>
              </a:rPr>
              <a:t>gray paper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on </a:t>
            </a:r>
            <a:r>
              <a:rPr lang="en-US" sz="3200" b="1" dirty="0" smtClean="0">
                <a:solidFill>
                  <a:srgbClr val="C00000"/>
                </a:solidFill>
              </a:rPr>
              <a:t>TOP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STEP 3: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Print your </a:t>
            </a:r>
            <a:r>
              <a:rPr lang="en-US" sz="3200" b="1" dirty="0" smtClean="0">
                <a:solidFill>
                  <a:srgbClr val="C00000"/>
                </a:solidFill>
              </a:rPr>
              <a:t>gray paper first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This is your </a:t>
            </a:r>
            <a:r>
              <a:rPr lang="en-US" sz="3200" b="1" dirty="0" smtClean="0">
                <a:solidFill>
                  <a:srgbClr val="C00000"/>
                </a:solidFill>
              </a:rPr>
              <a:t>Artist’s Proof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STEP 4: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Follow instructions for </a:t>
            </a:r>
            <a:r>
              <a:rPr lang="en-US" sz="3200" b="1" dirty="0" smtClean="0">
                <a:solidFill>
                  <a:srgbClr val="C00000"/>
                </a:solidFill>
              </a:rPr>
              <a:t>signing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your </a:t>
            </a:r>
            <a:r>
              <a:rPr lang="en-US" sz="3200" b="1" dirty="0" smtClean="0">
                <a:solidFill>
                  <a:srgbClr val="C00000"/>
                </a:solidFill>
              </a:rPr>
              <a:t>prints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STEP 5: </a:t>
            </a:r>
            <a:r>
              <a:rPr lang="en-US" sz="3200" b="1" dirty="0" smtClean="0">
                <a:solidFill>
                  <a:srgbClr val="C00000"/>
                </a:solidFill>
              </a:rPr>
              <a:t>Completed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n-US" sz="3200" b="1" dirty="0" smtClean="0">
                <a:solidFill>
                  <a:srgbClr val="C00000"/>
                </a:solidFill>
              </a:rPr>
              <a:t>signed prints </a:t>
            </a:r>
          </a:p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go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on the </a:t>
            </a:r>
            <a:r>
              <a:rPr lang="en-US" sz="3200" b="1" dirty="0" smtClean="0">
                <a:solidFill>
                  <a:srgbClr val="C00000"/>
                </a:solidFill>
              </a:rPr>
              <a:t>drying rack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3200" b="1" dirty="0" smtClean="0">
              <a:solidFill>
                <a:schemeClr val="accent1"/>
              </a:solidFill>
            </a:endParaRPr>
          </a:p>
          <a:p>
            <a:endParaRPr lang="en-US" sz="3200" b="1" dirty="0" smtClean="0">
              <a:solidFill>
                <a:srgbClr val="C00000"/>
              </a:solidFill>
            </a:endParaRPr>
          </a:p>
          <a:p>
            <a:endParaRPr lang="en-US" sz="3200" b="1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http://www.cdschools.org/cms/lib04/PA09000075/Centricity/Domain/245/samplecollpl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69" y="3068491"/>
            <a:ext cx="2857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7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Grade</a:t>
            </a:r>
          </a:p>
          <a:p>
            <a:r>
              <a:rPr lang="en-US" dirty="0" smtClean="0"/>
              <a:t>Session 3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chemeClr val="tx2">
                    <a:lumMod val="50000"/>
                  </a:schemeClr>
                </a:solidFill>
              </a:rPr>
              <a:t>Catch of the day</a:t>
            </a:r>
            <a:endParaRPr lang="en-US" sz="6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683" y="3248526"/>
            <a:ext cx="10566400" cy="11430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What is </a:t>
            </a:r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printmaking method did we use to create our backgrounds? </a:t>
            </a:r>
            <a:endParaRPr lang="en-US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760" y="4748488"/>
            <a:ext cx="11532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Collagraphy</a:t>
            </a:r>
            <a:r>
              <a:rPr lang="en-US" sz="3200" dirty="0"/>
              <a:t> </a:t>
            </a:r>
            <a:r>
              <a:rPr lang="en-US" sz="3200" dirty="0" smtClean="0"/>
              <a:t>is a printmaking process </a:t>
            </a:r>
            <a:r>
              <a:rPr lang="en-US" sz="3200" dirty="0"/>
              <a:t>in which materials are applied to a rigid substrate (such as </a:t>
            </a:r>
            <a:r>
              <a:rPr lang="en-US" sz="3200" dirty="0" smtClean="0"/>
              <a:t>cardboard or wood)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545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682" y="1612231"/>
            <a:ext cx="10566400" cy="11430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What </a:t>
            </a:r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is monotype printmaking?</a:t>
            </a:r>
            <a:endParaRPr lang="en-US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759" y="3380873"/>
            <a:ext cx="115322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</a:rPr>
              <a:t>Monotyping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is a type 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>of printmaking 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made by 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>drawing 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or 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>painting 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on a smooth, non-absorbent surface. 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image is then transferred onto a sheet of 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>paper by 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pressing the two 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>together. </a:t>
            </a:r>
          </a:p>
          <a:p>
            <a:pPr algn="ctr"/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>Monotype printmaking produces unique, one-of-a-kind prints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55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419" y="2768835"/>
            <a:ext cx="494837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 smtClean="0"/>
              <a:t>- The Japanese art of fish printing.</a:t>
            </a:r>
          </a:p>
          <a:p>
            <a:endParaRPr lang="en-US" sz="3200" dirty="0" smtClean="0"/>
          </a:p>
          <a:p>
            <a:r>
              <a:rPr lang="en-US" sz="3200" dirty="0" smtClean="0"/>
              <a:t>- </a:t>
            </a:r>
            <a:r>
              <a:rPr lang="en-US" sz="3200" dirty="0" smtClean="0"/>
              <a:t>Direct printing from fish creates unique one-of-a-kind prints, or monotypes.</a:t>
            </a:r>
            <a:endParaRPr lang="en-US" sz="3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852055" y="245067"/>
            <a:ext cx="10390909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tx2">
                    <a:lumMod val="50000"/>
                  </a:schemeClr>
                </a:solidFill>
                <a:latin typeface="Papyrus" panose="03070502060502030205" pitchFamily="66" charset="0"/>
              </a:rPr>
              <a:t>GYOTAKU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“GEE-OH-TAH-KOO”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https://avisualjournal.files.wordpress.com/2015/04/gyota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01" y="2145891"/>
            <a:ext cx="5827214" cy="423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4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683" y="140117"/>
            <a:ext cx="10566400" cy="11430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Challenge</a:t>
            </a:r>
            <a:endParaRPr lang="en-US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760" y="1423233"/>
            <a:ext cx="11532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Create </a:t>
            </a:r>
            <a:r>
              <a:rPr lang="en-US" sz="3200" b="1" dirty="0" err="1" smtClean="0">
                <a:solidFill>
                  <a:srgbClr val="FF0000"/>
                </a:solidFill>
              </a:rPr>
              <a:t>gyotaku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/>
              <a:t>inspired </a:t>
            </a:r>
            <a:r>
              <a:rPr lang="en-US" sz="3200" b="1" dirty="0" smtClean="0">
                <a:solidFill>
                  <a:srgbClr val="FF0000"/>
                </a:solidFill>
              </a:rPr>
              <a:t>prints</a:t>
            </a:r>
            <a:r>
              <a:rPr lang="en-US" sz="3200" b="1" dirty="0" smtClean="0"/>
              <a:t> using </a:t>
            </a:r>
            <a:r>
              <a:rPr lang="en-US" sz="3200" b="1" dirty="0" err="1" smtClean="0">
                <a:solidFill>
                  <a:srgbClr val="FF0000"/>
                </a:solidFill>
              </a:rPr>
              <a:t>collagraph</a:t>
            </a:r>
            <a:r>
              <a:rPr lang="en-US" sz="3200" b="1" dirty="0" smtClean="0"/>
              <a:t> and </a:t>
            </a:r>
            <a:r>
              <a:rPr lang="en-US" sz="3200" b="1" dirty="0" smtClean="0">
                <a:solidFill>
                  <a:srgbClr val="FF0000"/>
                </a:solidFill>
              </a:rPr>
              <a:t>monotype</a:t>
            </a:r>
            <a:r>
              <a:rPr lang="en-US" sz="3200" b="1" dirty="0" smtClean="0"/>
              <a:t> printing methods. 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08" y="2640567"/>
            <a:ext cx="5281749" cy="396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41142" y="324638"/>
            <a:ext cx="10001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cs typeface="Aharoni" panose="02010803020104030203" pitchFamily="2" charset="-79"/>
              </a:rPr>
              <a:t>Let’s Get </a:t>
            </a:r>
            <a:r>
              <a:rPr lang="en-US" sz="4000" b="1" dirty="0" smtClean="0">
                <a:cs typeface="Aharoni" panose="02010803020104030203" pitchFamily="2" charset="-79"/>
              </a:rPr>
              <a:t>Started – </a:t>
            </a:r>
            <a:r>
              <a:rPr lang="en-US" sz="4000" b="1" dirty="0" err="1" smtClean="0">
                <a:cs typeface="Aharoni" panose="02010803020104030203" pitchFamily="2" charset="-79"/>
              </a:rPr>
              <a:t>Gyotaku</a:t>
            </a:r>
            <a:r>
              <a:rPr lang="en-US" sz="4000" b="1" dirty="0" smtClean="0">
                <a:cs typeface="Aharoni" panose="02010803020104030203" pitchFamily="2" charset="-79"/>
              </a:rPr>
              <a:t> Printmaking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4464" y="1211439"/>
            <a:ext cx="1071500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STEP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1: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Practice </a:t>
            </a:r>
            <a:r>
              <a:rPr lang="en-US" sz="3200" b="1" dirty="0" smtClean="0">
                <a:solidFill>
                  <a:srgbClr val="C00000"/>
                </a:solidFill>
              </a:rPr>
              <a:t>first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with </a:t>
            </a:r>
            <a:r>
              <a:rPr lang="en-US" sz="3200" b="1" dirty="0" smtClean="0">
                <a:solidFill>
                  <a:srgbClr val="C00000"/>
                </a:solidFill>
              </a:rPr>
              <a:t>rice paper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STEP 2: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Print your </a:t>
            </a:r>
            <a:r>
              <a:rPr lang="en-US" sz="3200" b="1" dirty="0" smtClean="0">
                <a:solidFill>
                  <a:srgbClr val="C00000"/>
                </a:solidFill>
              </a:rPr>
              <a:t>gray Artist’s Poof next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Then print your remaining </a:t>
            </a:r>
            <a:r>
              <a:rPr lang="en-US" sz="3200" b="1" dirty="0" smtClean="0">
                <a:solidFill>
                  <a:srgbClr val="C00000"/>
                </a:solidFill>
              </a:rPr>
              <a:t>five prints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STEP 3: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Follow instructions for </a:t>
            </a:r>
            <a:r>
              <a:rPr lang="en-US" sz="3200" b="1" dirty="0" smtClean="0">
                <a:solidFill>
                  <a:srgbClr val="C00000"/>
                </a:solidFill>
              </a:rPr>
              <a:t>signing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 your </a:t>
            </a:r>
            <a:r>
              <a:rPr lang="en-US" sz="3200" b="1" dirty="0" smtClean="0">
                <a:solidFill>
                  <a:srgbClr val="C00000"/>
                </a:solidFill>
              </a:rPr>
              <a:t>prints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STEP 4: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Place each print on the 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drying rack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as it is finished.</a:t>
            </a:r>
          </a:p>
          <a:p>
            <a:endParaRPr lang="en-US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STEP 5: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Complete written </a:t>
            </a:r>
            <a:r>
              <a:rPr lang="en-US" sz="3200" b="1" dirty="0" smtClean="0">
                <a:solidFill>
                  <a:srgbClr val="C00000"/>
                </a:solidFill>
              </a:rPr>
              <a:t>Artist 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Statement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Use complete sentences.  </a:t>
            </a:r>
            <a:endParaRPr lang="en-US" sz="3200" b="1" dirty="0" smtClean="0">
              <a:solidFill>
                <a:schemeClr val="accent1"/>
              </a:solidFill>
            </a:endParaRPr>
          </a:p>
          <a:p>
            <a:endParaRPr lang="en-US" sz="3200" b="1" dirty="0" smtClean="0">
              <a:solidFill>
                <a:srgbClr val="C00000"/>
              </a:solidFill>
            </a:endParaRPr>
          </a:p>
          <a:p>
            <a:endParaRPr lang="en-US" sz="3200" b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1" y="3402988"/>
            <a:ext cx="4257882" cy="319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370" y="3142933"/>
            <a:ext cx="10566400" cy="11430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Why are oceans important? </a:t>
            </a:r>
            <a:endParaRPr lang="en-US" sz="5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812799" y="1547949"/>
            <a:ext cx="10303691" cy="4114800"/>
          </a:xfrm>
        </p:spPr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www.lorihatch.com/page4g3.html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deweesnaturedesigns.com/chrisgallery.shtml</a:t>
            </a:r>
            <a:endParaRPr lang="en-US" dirty="0" smtClean="0"/>
          </a:p>
          <a:p>
            <a:r>
              <a:rPr lang="en-US" dirty="0">
                <a:hlinkClick r:id="rId4"/>
              </a:rPr>
              <a:t>http://natureprintshawaii.com/upstream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/>
              <a:t>http://www.artchive.com/web_gallery/K/Katsushika-II-%28Hokusen%29-Taito/A-Carp-Swimming-among-Waterweeds,-c.1832.html</a:t>
            </a:r>
            <a:endParaRPr lang="en-US" dirty="0" smtClean="0"/>
          </a:p>
          <a:p>
            <a:r>
              <a:rPr lang="en-US" dirty="0"/>
              <a:t>http://www.moma.org/collection/works/79342</a:t>
            </a:r>
            <a:endParaRPr lang="en-US" dirty="0" smtClean="0"/>
          </a:p>
          <a:p>
            <a:r>
              <a:rPr lang="en-US" dirty="0"/>
              <a:t>http://wwf.panda.org/about_our_earth/blue_planet/problems/</a:t>
            </a:r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data.oceanhealthindex.org/data-and-downloads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youtu.be/k_mG-Ka4mv8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7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4467" y="-212848"/>
            <a:ext cx="10566400" cy="11430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>Oceans cover 70% of the earth’s surface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2" name="Picture 4" descr="http://www.artinaid.com/wp-content/uploads/2013/03/Corrientes-oce%C3%A1nica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t="4271" r="1397" b="5202"/>
          <a:stretch/>
        </p:blipFill>
        <p:spPr bwMode="auto">
          <a:xfrm>
            <a:off x="553447" y="1009907"/>
            <a:ext cx="4216343" cy="208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423" y="3173602"/>
            <a:ext cx="4470389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800" b="1" dirty="0" smtClean="0"/>
              <a:t>Climate Regulation</a:t>
            </a:r>
          </a:p>
          <a:p>
            <a:pPr marL="457200" indent="-457200" algn="ctr">
              <a:buFontTx/>
              <a:buChar char="-"/>
            </a:pPr>
            <a:r>
              <a:rPr lang="en-US" sz="2800" dirty="0" smtClean="0"/>
              <a:t>Transports heat</a:t>
            </a:r>
          </a:p>
          <a:p>
            <a:pPr marL="457200" indent="-457200" algn="ctr">
              <a:buFontTx/>
              <a:buChar char="-"/>
            </a:pPr>
            <a:r>
              <a:rPr lang="en-US" sz="2800" dirty="0" smtClean="0"/>
              <a:t>Drives weather patterns </a:t>
            </a:r>
          </a:p>
          <a:p>
            <a:pPr marL="457200" indent="-457200">
              <a:buFontTx/>
              <a:buChar char="-"/>
            </a:pPr>
            <a:endParaRPr lang="en-US" sz="3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945917" y="4758651"/>
            <a:ext cx="7334777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800" b="1" dirty="0" smtClean="0"/>
              <a:t>Living &amp; Non-Living Resources</a:t>
            </a:r>
          </a:p>
          <a:p>
            <a:pPr marL="457200" indent="-457200" algn="ctr">
              <a:buFontTx/>
              <a:buChar char="-"/>
            </a:pPr>
            <a:r>
              <a:rPr lang="en-US" sz="2800" dirty="0" smtClean="0"/>
              <a:t>Food sources</a:t>
            </a:r>
          </a:p>
          <a:p>
            <a:pPr marL="457200" indent="-457200" algn="ctr">
              <a:buFontTx/>
              <a:buChar char="-"/>
            </a:pPr>
            <a:r>
              <a:rPr lang="en-US" sz="2800" dirty="0" smtClean="0"/>
              <a:t>Minerals</a:t>
            </a:r>
          </a:p>
          <a:p>
            <a:pPr marL="457200" indent="-457200" algn="ctr">
              <a:buFontTx/>
              <a:buChar char="-"/>
            </a:pPr>
            <a:r>
              <a:rPr lang="en-US" sz="2800" dirty="0" smtClean="0"/>
              <a:t>Energy</a:t>
            </a:r>
          </a:p>
          <a:p>
            <a:pPr marL="457200" indent="-457200">
              <a:buFontTx/>
              <a:buChar char="-"/>
            </a:pPr>
            <a:endParaRPr lang="en-US" sz="3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858650" y="1460426"/>
            <a:ext cx="5115244" cy="273921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800" b="1" dirty="0" smtClean="0"/>
              <a:t>Social &amp; Economic </a:t>
            </a:r>
          </a:p>
          <a:p>
            <a:pPr algn="ctr"/>
            <a:r>
              <a:rPr lang="en-US" sz="2800" b="1" dirty="0" smtClean="0"/>
              <a:t>Goods &amp; Services</a:t>
            </a:r>
          </a:p>
          <a:p>
            <a:pPr marL="457200" indent="-457200" algn="ctr">
              <a:buFontTx/>
              <a:buChar char="-"/>
            </a:pPr>
            <a:r>
              <a:rPr lang="en-US" sz="2800" dirty="0" smtClean="0"/>
              <a:t>Transportation</a:t>
            </a:r>
          </a:p>
          <a:p>
            <a:pPr marL="457200" indent="-457200" algn="ctr">
              <a:buFontTx/>
              <a:buChar char="-"/>
            </a:pPr>
            <a:r>
              <a:rPr lang="en-US" sz="2800" dirty="0" smtClean="0"/>
              <a:t>Tourism</a:t>
            </a:r>
          </a:p>
          <a:p>
            <a:pPr marL="457200" indent="-457200" algn="ctr">
              <a:buFontTx/>
              <a:buChar char="-"/>
            </a:pPr>
            <a:r>
              <a:rPr lang="en-US" sz="2800" dirty="0" smtClean="0"/>
              <a:t>Recreation</a:t>
            </a:r>
          </a:p>
          <a:p>
            <a:pPr marL="457200" indent="-457200">
              <a:buFontTx/>
              <a:buChar char="-"/>
            </a:pPr>
            <a:endParaRPr lang="en-US" sz="3200" dirty="0" smtClean="0"/>
          </a:p>
        </p:txBody>
      </p:sp>
      <p:pic>
        <p:nvPicPr>
          <p:cNvPr id="2054" name="Picture 6" descr="http://s2.hubimg.com/u/3183241_f5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9"/>
          <a:stretch/>
        </p:blipFill>
        <p:spPr bwMode="auto">
          <a:xfrm>
            <a:off x="467719" y="4626314"/>
            <a:ext cx="2288544" cy="19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energizect.com/sites/default/files/uploads/Energy101/OceanTurbi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8"/>
          <a:stretch/>
        </p:blipFill>
        <p:spPr bwMode="auto">
          <a:xfrm>
            <a:off x="9372133" y="4578736"/>
            <a:ext cx="2275481" cy="202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oast.noaa.gov/digitalcoast/sites/default/files/img/blog/business%20hold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007" y="978570"/>
            <a:ext cx="2159267" cy="219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kanoasurf.com/wp-content/uploads/2015/08/surf-the-wav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2" r="29555" b="9928"/>
          <a:stretch/>
        </p:blipFill>
        <p:spPr bwMode="auto">
          <a:xfrm>
            <a:off x="8534477" y="1924617"/>
            <a:ext cx="1994185" cy="233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4374" y="2782388"/>
            <a:ext cx="10566400" cy="11430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Why are fish important? </a:t>
            </a:r>
            <a:endParaRPr lang="en-US" sz="5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14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683" y="0"/>
            <a:ext cx="10566400" cy="11430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Why are fish important? </a:t>
            </a:r>
            <a:endParaRPr lang="en-US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6" name="Picture 4" descr="Skipjack tun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r="8934"/>
          <a:stretch/>
        </p:blipFill>
        <p:spPr bwMode="auto">
          <a:xfrm>
            <a:off x="8551364" y="1266849"/>
            <a:ext cx="3318642" cy="241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7760" y="4146944"/>
            <a:ext cx="1153224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200" dirty="0" smtClean="0"/>
              <a:t>More </a:t>
            </a:r>
            <a:r>
              <a:rPr lang="en-US" sz="2200" dirty="0"/>
              <a:t>than 30,000 different species of fish living in various ecosystems around the </a:t>
            </a:r>
            <a:r>
              <a:rPr lang="en-US" sz="2200" dirty="0" smtClean="0"/>
              <a:t>world.</a:t>
            </a:r>
          </a:p>
          <a:p>
            <a:pPr marL="342900" indent="-342900">
              <a:buFontTx/>
              <a:buChar char="-"/>
            </a:pPr>
            <a:endParaRPr lang="en-US" sz="2200" dirty="0" smtClean="0"/>
          </a:p>
          <a:p>
            <a:pPr marL="342900" indent="-342900">
              <a:buFontTx/>
              <a:buChar char="-"/>
            </a:pPr>
            <a:r>
              <a:rPr lang="en-US" sz="2200" dirty="0"/>
              <a:t>Fish not only provide a </a:t>
            </a:r>
            <a:r>
              <a:rPr lang="en-US" sz="2200" dirty="0" smtClean="0"/>
              <a:t>food source for </a:t>
            </a:r>
            <a:r>
              <a:rPr lang="en-US" sz="2200" dirty="0"/>
              <a:t>fishing communities, but they are also an important </a:t>
            </a:r>
            <a:r>
              <a:rPr lang="en-US" sz="2200" dirty="0" smtClean="0"/>
              <a:t>food sources for other marine communities.</a:t>
            </a:r>
          </a:p>
          <a:p>
            <a:pPr marL="342900" indent="-342900">
              <a:buFontTx/>
              <a:buChar char="-"/>
            </a:pPr>
            <a:endParaRPr lang="en-US" sz="2200" dirty="0" smtClean="0"/>
          </a:p>
          <a:p>
            <a:pPr marL="342900" indent="-342900">
              <a:buFontTx/>
              <a:buChar char="-"/>
            </a:pPr>
            <a:r>
              <a:rPr lang="en-US" sz="2200" dirty="0"/>
              <a:t>Fish contribute to the growth of sea grass and algae by excreting the nutrients they take in after consuming micro organisms, plants and smaller animals.</a:t>
            </a:r>
            <a:r>
              <a:rPr lang="en-US" sz="2200" dirty="0" smtClean="0"/>
              <a:t>  </a:t>
            </a:r>
            <a:endParaRPr lang="en-US" sz="2200" dirty="0"/>
          </a:p>
        </p:txBody>
      </p:sp>
      <p:pic>
        <p:nvPicPr>
          <p:cNvPr id="3074" name="Picture 2" descr="http://i.dailymail.co.uk/i/pix/2015/03/28/15/2711793A00000578-0-image-m-103_14275578281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8" b="4108"/>
          <a:stretch/>
        </p:blipFill>
        <p:spPr bwMode="auto">
          <a:xfrm>
            <a:off x="5554982" y="1250336"/>
            <a:ext cx="2996382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static.trunity.net/files/122701_122800/122714/300px-Posidon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51" y="170505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thehindu.com/multimedia/dynamic/01535/_FISH_MARKET_1535268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/>
          <a:stretch/>
        </p:blipFill>
        <p:spPr bwMode="auto">
          <a:xfrm>
            <a:off x="476642" y="1371032"/>
            <a:ext cx="2849577" cy="257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2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551" y="230559"/>
            <a:ext cx="10566400" cy="1143000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  <a:t>Food and job sources</a:t>
            </a:r>
            <a:endParaRPr lang="en-US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396370"/>
              </p:ext>
            </p:extLst>
          </p:nvPr>
        </p:nvGraphicFramePr>
        <p:xfrm>
          <a:off x="846083" y="1790301"/>
          <a:ext cx="5010807" cy="3290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Image" r:id="rId3" imgW="7315200" imgH="4803480" progId="Photoshop.Image.13">
                  <p:embed/>
                </p:oleObj>
              </mc:Choice>
              <mc:Fallback>
                <p:oleObj name="Image" r:id="rId3" imgW="7315200" imgH="4803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6083" y="1790301"/>
                        <a:ext cx="5010807" cy="3290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4218"/>
              </p:ext>
            </p:extLst>
          </p:nvPr>
        </p:nvGraphicFramePr>
        <p:xfrm>
          <a:off x="5965381" y="1790302"/>
          <a:ext cx="5491586" cy="3305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Image" r:id="rId5" imgW="7315200" imgH="4404240" progId="Photoshop.Image.13">
                  <p:embed/>
                </p:oleObj>
              </mc:Choice>
              <mc:Fallback>
                <p:oleObj name="Image" r:id="rId5" imgW="7315200" imgH="4404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65381" y="1790302"/>
                        <a:ext cx="5491586" cy="3305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377692"/>
              </p:ext>
            </p:extLst>
          </p:nvPr>
        </p:nvGraphicFramePr>
        <p:xfrm>
          <a:off x="2024118" y="5639454"/>
          <a:ext cx="81280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Image" r:id="rId7" imgW="12408120" imgH="1331640" progId="Photoshop.Image.13">
                  <p:embed/>
                </p:oleObj>
              </mc:Choice>
              <mc:Fallback>
                <p:oleObj name="Image" r:id="rId7" imgW="12408120" imgH="1331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24118" y="5639454"/>
                        <a:ext cx="8128000" cy="87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51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885998" y="3652384"/>
            <a:ext cx="10566400" cy="11430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How can artists use fish as inspiration in their artwork?</a:t>
            </a:r>
            <a:endParaRPr lang="en-US" sz="5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997154"/>
            <a:ext cx="47494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i="1" dirty="0" smtClean="0"/>
              <a:t>A Carp Swimming Among Waterweeds</a:t>
            </a:r>
            <a:r>
              <a:rPr lang="en-US" dirty="0" smtClean="0"/>
              <a:t>, Katsushika Taito II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71395" y="5341970"/>
            <a:ext cx="47494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Around the Fish, Paul Klee</a:t>
            </a:r>
            <a:endParaRPr lang="en-US" dirty="0"/>
          </a:p>
        </p:txBody>
      </p:sp>
      <p:pic>
        <p:nvPicPr>
          <p:cNvPr id="3074" name="Picture 2" descr="http://www.famousartistsgallery.com/large/art/klee-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89" y="740996"/>
            <a:ext cx="6267994" cy="460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Carp Swimming among Waterweeds, c.1832 - Katsushika II (Hokusen) Ta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282154"/>
            <a:ext cx="49911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5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cean design template" id="{F73515D9-E602-4B24-9C15-179BF6DE761B}" vid="{0588FFC9-F6B0-4B64-ACDF-0282AA5DB8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B20A6C6-FA4B-4FDF-822C-E1ABCC861C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design template</Template>
  <TotalTime>0</TotalTime>
  <Words>700</Words>
  <Application>Microsoft Office PowerPoint</Application>
  <PresentationFormat>Widescreen</PresentationFormat>
  <Paragraphs>113</Paragraphs>
  <Slides>30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Aharoni</vt:lpstr>
      <vt:lpstr>Arial</vt:lpstr>
      <vt:lpstr>Papyrus</vt:lpstr>
      <vt:lpstr>Ocean design template</vt:lpstr>
      <vt:lpstr>Image</vt:lpstr>
      <vt:lpstr>Catch of the day</vt:lpstr>
      <vt:lpstr>How many oceans are in the world?</vt:lpstr>
      <vt:lpstr>Why are oceans important? </vt:lpstr>
      <vt:lpstr>Oceans cover 70% of the earth’s surface</vt:lpstr>
      <vt:lpstr>Why are fish important? </vt:lpstr>
      <vt:lpstr>Why are fish important? </vt:lpstr>
      <vt:lpstr>Food and job sources</vt:lpstr>
      <vt:lpstr>How can artists use fish as inspiration in their artwork?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composition? </vt:lpstr>
      <vt:lpstr>What is a collagraph print?</vt:lpstr>
      <vt:lpstr>Challenge</vt:lpstr>
      <vt:lpstr>Catch of the day</vt:lpstr>
      <vt:lpstr>What is composition? </vt:lpstr>
      <vt:lpstr>What is a collagraph print?</vt:lpstr>
      <vt:lpstr>Challenge</vt:lpstr>
      <vt:lpstr>PowerPoint Presentation</vt:lpstr>
      <vt:lpstr>Catch of the day</vt:lpstr>
      <vt:lpstr>What is printmaking method did we use to create our backgrounds? </vt:lpstr>
      <vt:lpstr>What is monotype printmaking?</vt:lpstr>
      <vt:lpstr>PowerPoint Presentation</vt:lpstr>
      <vt:lpstr>Challenge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2016-01-31T20:23:05Z</dcterms:created>
  <dcterms:modified xsi:type="dcterms:W3CDTF">2016-02-06T21:22:54Z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TC034605359991</vt:lpwstr>
  </property>
</Properties>
</file>